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3" r:id="rId1"/>
    <p:sldMasterId id="2147483750" r:id="rId2"/>
    <p:sldMasterId id="2147483764" r:id="rId3"/>
  </p:sldMasterIdLst>
  <p:notesMasterIdLst>
    <p:notesMasterId r:id="rId23"/>
  </p:notesMasterIdLst>
  <p:handoutMasterIdLst>
    <p:handoutMasterId r:id="rId24"/>
  </p:handoutMasterIdLst>
  <p:sldIdLst>
    <p:sldId id="300" r:id="rId4"/>
    <p:sldId id="398" r:id="rId5"/>
    <p:sldId id="302" r:id="rId6"/>
    <p:sldId id="397" r:id="rId7"/>
    <p:sldId id="399" r:id="rId8"/>
    <p:sldId id="394" r:id="rId9"/>
    <p:sldId id="343" r:id="rId10"/>
    <p:sldId id="314" r:id="rId11"/>
    <p:sldId id="315" r:id="rId12"/>
    <p:sldId id="344" r:id="rId13"/>
    <p:sldId id="345" r:id="rId14"/>
    <p:sldId id="346" r:id="rId15"/>
    <p:sldId id="400" r:id="rId16"/>
    <p:sldId id="308" r:id="rId17"/>
    <p:sldId id="402" r:id="rId18"/>
    <p:sldId id="404" r:id="rId19"/>
    <p:sldId id="401" r:id="rId20"/>
    <p:sldId id="405" r:id="rId21"/>
    <p:sldId id="275" r:id="rId22"/>
  </p:sldIdLst>
  <p:sldSz cx="9144000" cy="6858000" type="screen4x3"/>
  <p:notesSz cx="7099300" cy="10234613"/>
  <p:custShowLst>
    <p:custShow name="Angebotspräsentation" id="0">
      <p:sldLst>
        <p:sld r:id="rId22"/>
      </p:sldLst>
    </p:custShow>
  </p:custShowLst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ＭＳ Ｐゴシック" pitchFamily="-111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ＭＳ Ｐゴシック" pitchFamily="-111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ＭＳ Ｐゴシック" pitchFamily="-111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ＭＳ Ｐゴシック" pitchFamily="-111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ＭＳ Ｐゴシック" pitchFamily="-111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ＭＳ Ｐゴシック" pitchFamily="-111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ＭＳ Ｐゴシック" pitchFamily="-111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ＭＳ Ｐゴシック" pitchFamily="-111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ＭＳ Ｐゴシック" pitchFamily="-111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ambøll Management Consulting" initials="ANNB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30"/>
    <p:penClr>
      <a:srgbClr val="FF0000"/>
    </p:penClr>
  </p:showPr>
  <p:clrMru>
    <a:srgbClr val="C40079"/>
    <a:srgbClr val="797766"/>
    <a:srgbClr val="D0CFC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06" autoAdjust="0"/>
    <p:restoredTop sz="93134" autoAdjust="0"/>
  </p:normalViewPr>
  <p:slideViewPr>
    <p:cSldViewPr>
      <p:cViewPr>
        <p:scale>
          <a:sx n="90" d="100"/>
          <a:sy n="90" d="100"/>
        </p:scale>
        <p:origin x="-888" y="-84"/>
      </p:cViewPr>
      <p:guideLst>
        <p:guide orient="horz"/>
        <p:guide pos="2938"/>
        <p:guide pos="5383"/>
        <p:guide pos="4101"/>
        <p:guide pos="422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192" y="-78"/>
      </p:cViewPr>
      <p:guideLst>
        <p:guide orient="horz" pos="3224"/>
        <p:guide pos="223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da-D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da-D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8B7588AC-F512-4847-9233-601F4B16DDF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0F5B7C09-5A60-450F-8B1D-B16CDE8563A2}" type="datetime1">
              <a:rPr lang="en-US"/>
              <a:pPr/>
              <a:t>1/26/2011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9048" tIns="49524" rIns="99048" bIns="49524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a-DK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A1F2F6E2-CA2D-40A7-8BE4-C30E5CF2054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ＭＳ Ｐゴシック" pitchFamily="-111" charset="-128"/>
        <a:cs typeface="ＭＳ Ｐゴシック" pitchFamily="-111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ＭＳ Ｐゴシック" pitchFamily="-111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ＭＳ Ｐゴシック" pitchFamily="-111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ＭＳ Ｐゴシック" pitchFamily="-111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ＭＳ Ｐゴシック" pitchFamily="-111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Alternative title slide. Image size: 7,97 cm x </a:t>
            </a:r>
            <a:r>
              <a:rPr lang="en-US" smtClean="0"/>
              <a:t>25,4 cm</a:t>
            </a:r>
            <a:r>
              <a:rPr lang="en-US" baseline="0" smtClean="0"/>
              <a:t> or 301 x 960 pixels</a:t>
            </a:r>
            <a:endParaRPr lang="da-DK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445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da-DK" smtClean="0"/>
              <a:t>Endslide</a:t>
            </a: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AD8BD76-2FD1-44B4-B6F0-710B3645A3F7}" type="slidenum">
              <a:rPr lang="de-DE">
                <a:solidFill>
                  <a:prstClr val="black"/>
                </a:solidFill>
              </a:rPr>
              <a:pPr/>
              <a:t>3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124930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4931" name="Rectangle 3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defTabSz="495239"/>
            <a:r>
              <a:rPr lang="en-US" dirty="0"/>
              <a:t>Content slide, two columns with image. Image size: 11,29 cm x 10,79 cm</a:t>
            </a:r>
            <a:endParaRPr lang="da-DK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da-DK" smtClean="0"/>
              <a:t>Content slide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da-DK" smtClean="0"/>
              <a:t>Content slide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da-DK" smtClean="0"/>
              <a:t>Content slide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da-DK" smtClean="0"/>
              <a:t>Content slide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da-DK" smtClean="0"/>
              <a:t>Content slide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da-DK" smtClean="0"/>
              <a:t>Content slide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da-DK" smtClean="0"/>
              <a:t>Content slide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ctrTitle"/>
          </p:nvPr>
        </p:nvSpPr>
        <p:spPr>
          <a:xfrm>
            <a:off x="617538" y="452439"/>
            <a:ext cx="7913687" cy="476231"/>
          </a:xfrm>
        </p:spPr>
        <p:txBody>
          <a:bodyPr tIns="0"/>
          <a:lstStyle>
            <a:lvl1pPr>
              <a:defRPr sz="3200" cap="all" baseline="0" smtClean="0">
                <a:solidFill>
                  <a:schemeClr val="bg2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a-DK" dirty="0" smtClean="0"/>
          </a:p>
        </p:txBody>
      </p:sp>
      <p:pic>
        <p:nvPicPr>
          <p:cNvPr id="27654" name="Picture 12" descr="logo_powerpoint_01-0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6146800"/>
            <a:ext cx="18669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5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17538" y="943200"/>
            <a:ext cx="7913687" cy="1752600"/>
          </a:xfrm>
        </p:spPr>
        <p:txBody>
          <a:bodyPr lIns="0"/>
          <a:lstStyle>
            <a:lvl1pPr marL="0" indent="0">
              <a:lnSpc>
                <a:spcPct val="100000"/>
              </a:lnSpc>
              <a:spcAft>
                <a:spcPts val="0"/>
              </a:spcAft>
              <a:buFontTx/>
              <a:buNone/>
              <a:defRPr sz="3200" b="1" cap="all" baseline="0" smtClean="0">
                <a:solidFill>
                  <a:schemeClr val="tx2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da-DK" dirty="0" smtClean="0"/>
          </a:p>
        </p:txBody>
      </p:sp>
      <p:sp>
        <p:nvSpPr>
          <p:cNvPr id="27660" name="bmkFld2AddDate"/>
          <p:cNvSpPr txBox="1">
            <a:spLocks noChangeArrowheads="1"/>
          </p:cNvSpPr>
          <p:nvPr userDrawn="1"/>
        </p:nvSpPr>
        <p:spPr bwMode="auto">
          <a:xfrm>
            <a:off x="4570413" y="61277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r>
              <a:rPr lang="da-DK" sz="800" cap="all" baseline="0" smtClean="0"/>
              <a:t>25.01.2011</a:t>
            </a:r>
            <a:endParaRPr lang="da-DK" sz="800" cap="all" baseline="0" dirty="0"/>
          </a:p>
        </p:txBody>
      </p:sp>
      <p:sp>
        <p:nvSpPr>
          <p:cNvPr id="7" name="bmkFld3AddPresentationTitle"/>
          <p:cNvSpPr txBox="1">
            <a:spLocks noChangeArrowheads="1"/>
          </p:cNvSpPr>
          <p:nvPr userDrawn="1"/>
        </p:nvSpPr>
        <p:spPr bwMode="auto">
          <a:xfrm>
            <a:off x="4570413" y="62801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endParaRPr lang="da-DK" sz="800" cap="all" baseline="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4651200" y="3751200"/>
            <a:ext cx="3884400" cy="19548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4651200" y="1645200"/>
            <a:ext cx="3884400" cy="19548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4651200" y="1645200"/>
            <a:ext cx="3884400" cy="1954800"/>
          </a:xfrm>
          <a:solidFill>
            <a:schemeClr val="accent6"/>
          </a:solidFill>
          <a:ln>
            <a:noFill/>
          </a:ln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da-DK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2"/>
          </p:nvPr>
        </p:nvSpPr>
        <p:spPr>
          <a:xfrm>
            <a:off x="4651200" y="3752263"/>
            <a:ext cx="3884400" cy="1954800"/>
          </a:xfrm>
          <a:solidFill>
            <a:schemeClr val="accent6"/>
          </a:solidFill>
          <a:ln>
            <a:noFill/>
          </a:ln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da-DK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538" y="452438"/>
            <a:ext cx="7916862" cy="7477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7538" y="1644650"/>
            <a:ext cx="3879850" cy="406241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bmkFld11AddDate"/>
          <p:cNvSpPr txBox="1">
            <a:spLocks noChangeArrowheads="1"/>
          </p:cNvSpPr>
          <p:nvPr userDrawn="1"/>
        </p:nvSpPr>
        <p:spPr bwMode="auto">
          <a:xfrm>
            <a:off x="4570413" y="61277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r>
              <a:rPr lang="da-DK" sz="800" cap="all" baseline="0" smtClean="0"/>
              <a:t>25.01.2011</a:t>
            </a:r>
            <a:endParaRPr lang="da-DK" sz="800" cap="all" baseline="0" dirty="0"/>
          </a:p>
        </p:txBody>
      </p:sp>
      <p:sp>
        <p:nvSpPr>
          <p:cNvPr id="7" name="bmkFld11AddPresentationTitle"/>
          <p:cNvSpPr txBox="1">
            <a:spLocks noChangeArrowheads="1"/>
          </p:cNvSpPr>
          <p:nvPr userDrawn="1"/>
        </p:nvSpPr>
        <p:spPr bwMode="auto">
          <a:xfrm>
            <a:off x="4570413" y="62801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endParaRPr lang="da-DK" sz="800" cap="all" baseline="0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24406" y="6283325"/>
            <a:ext cx="360000" cy="15557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fld id="{31421AFA-3AE7-4CEA-BC9B-447859BED57B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 userDrawn="1"/>
        </p:nvSpPr>
        <p:spPr>
          <a:xfrm>
            <a:off x="6696000" y="3751200"/>
            <a:ext cx="1839600" cy="19548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4651200" y="3751200"/>
            <a:ext cx="1839600" cy="19548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2"/>
          </p:nvPr>
        </p:nvSpPr>
        <p:spPr>
          <a:xfrm>
            <a:off x="4651200" y="3752263"/>
            <a:ext cx="1839600" cy="1954800"/>
          </a:xfrm>
          <a:solidFill>
            <a:schemeClr val="accent6"/>
          </a:solidFill>
          <a:ln>
            <a:noFill/>
          </a:ln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icon to add picture</a:t>
            </a:r>
            <a:endParaRPr lang="da-DK" dirty="0"/>
          </a:p>
        </p:txBody>
      </p:sp>
      <p:sp>
        <p:nvSpPr>
          <p:cNvPr id="11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6696000" y="3752263"/>
            <a:ext cx="1839600" cy="1954800"/>
          </a:xfrm>
          <a:solidFill>
            <a:schemeClr val="accent6"/>
          </a:solidFill>
          <a:ln>
            <a:noFill/>
          </a:ln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da-DK"/>
          </a:p>
        </p:txBody>
      </p:sp>
      <p:sp>
        <p:nvSpPr>
          <p:cNvPr id="16" name="Rectangle 15"/>
          <p:cNvSpPr/>
          <p:nvPr userDrawn="1"/>
        </p:nvSpPr>
        <p:spPr>
          <a:xfrm>
            <a:off x="4651200" y="1655763"/>
            <a:ext cx="3884400" cy="19548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538" y="452438"/>
            <a:ext cx="7916862" cy="7477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7538" y="1644650"/>
            <a:ext cx="3879850" cy="406241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bmkFld12AddDate"/>
          <p:cNvSpPr txBox="1">
            <a:spLocks noChangeArrowheads="1"/>
          </p:cNvSpPr>
          <p:nvPr userDrawn="1"/>
        </p:nvSpPr>
        <p:spPr bwMode="auto">
          <a:xfrm>
            <a:off x="4570413" y="61277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r>
              <a:rPr lang="da-DK" sz="800" cap="all" baseline="0" smtClean="0"/>
              <a:t>25.01.2011</a:t>
            </a:r>
            <a:endParaRPr lang="da-DK" sz="800" cap="all" baseline="0" dirty="0"/>
          </a:p>
        </p:txBody>
      </p:sp>
      <p:sp>
        <p:nvSpPr>
          <p:cNvPr id="7" name="bmkFld12AddPresentationTitle"/>
          <p:cNvSpPr txBox="1">
            <a:spLocks noChangeArrowheads="1"/>
          </p:cNvSpPr>
          <p:nvPr userDrawn="1"/>
        </p:nvSpPr>
        <p:spPr bwMode="auto">
          <a:xfrm>
            <a:off x="4570413" y="62801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endParaRPr lang="da-DK" sz="800" cap="all" baseline="0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4651200" y="1645200"/>
            <a:ext cx="3884400" cy="1954800"/>
          </a:xfrm>
          <a:solidFill>
            <a:schemeClr val="accent6"/>
          </a:solidFill>
          <a:ln>
            <a:noFill/>
          </a:ln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da-DK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24406" y="6283325"/>
            <a:ext cx="360000" cy="15557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fld id="{31421AFA-3AE7-4CEA-BC9B-447859BED57B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6696000" y="1644650"/>
            <a:ext cx="1839600" cy="1954800"/>
          </a:xfrm>
          <a:solidFill>
            <a:schemeClr val="accent6"/>
          </a:solidFill>
          <a:ln>
            <a:noFill/>
          </a:ln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da-DK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4651200" y="1644650"/>
            <a:ext cx="1839600" cy="1954800"/>
          </a:xfrm>
          <a:solidFill>
            <a:schemeClr val="accent6"/>
          </a:solidFill>
          <a:ln>
            <a:noFill/>
          </a:ln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da-DK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2"/>
          </p:nvPr>
        </p:nvSpPr>
        <p:spPr>
          <a:xfrm>
            <a:off x="4651200" y="3752263"/>
            <a:ext cx="1839600" cy="1954800"/>
          </a:xfrm>
          <a:solidFill>
            <a:schemeClr val="accent6"/>
          </a:solidFill>
          <a:ln>
            <a:noFill/>
          </a:ln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da-DK"/>
          </a:p>
        </p:txBody>
      </p:sp>
      <p:sp>
        <p:nvSpPr>
          <p:cNvPr id="11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6696000" y="3752263"/>
            <a:ext cx="1839600" cy="1954800"/>
          </a:xfrm>
          <a:solidFill>
            <a:schemeClr val="accent6"/>
          </a:solidFill>
          <a:ln>
            <a:noFill/>
          </a:ln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da-DK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538" y="452438"/>
            <a:ext cx="7916862" cy="7477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7538" y="1644650"/>
            <a:ext cx="3879850" cy="406241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bmkFld13AddDate"/>
          <p:cNvSpPr txBox="1">
            <a:spLocks noChangeArrowheads="1"/>
          </p:cNvSpPr>
          <p:nvPr userDrawn="1"/>
        </p:nvSpPr>
        <p:spPr bwMode="auto">
          <a:xfrm>
            <a:off x="4570413" y="61277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r>
              <a:rPr lang="da-DK" sz="800" cap="all" baseline="0" smtClean="0"/>
              <a:t>25.01.2011</a:t>
            </a:r>
            <a:endParaRPr lang="da-DK" sz="800" cap="all" baseline="0" dirty="0"/>
          </a:p>
        </p:txBody>
      </p:sp>
      <p:sp>
        <p:nvSpPr>
          <p:cNvPr id="7" name="bmkFld13AddPresentationTitle"/>
          <p:cNvSpPr txBox="1">
            <a:spLocks noChangeArrowheads="1"/>
          </p:cNvSpPr>
          <p:nvPr userDrawn="1"/>
        </p:nvSpPr>
        <p:spPr bwMode="auto">
          <a:xfrm>
            <a:off x="4570413" y="62801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endParaRPr lang="da-DK" sz="800" cap="all" baseline="0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24406" y="6283325"/>
            <a:ext cx="360000" cy="15557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fld id="{31421AFA-3AE7-4CEA-BC9B-447859BED57B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full sl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noFill/>
        </p:spPr>
        <p:txBody>
          <a:bodyPr/>
          <a:lstStyle>
            <a:lvl1pPr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da-DK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538" y="452438"/>
            <a:ext cx="7916862" cy="74771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bmkFld6AddDate"/>
          <p:cNvSpPr txBox="1">
            <a:spLocks noChangeArrowheads="1"/>
          </p:cNvSpPr>
          <p:nvPr userDrawn="1"/>
        </p:nvSpPr>
        <p:spPr bwMode="auto">
          <a:xfrm>
            <a:off x="4570413" y="61277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endParaRPr lang="da-DK" sz="800" cap="all" baseline="0" dirty="0"/>
          </a:p>
        </p:txBody>
      </p:sp>
      <p:sp>
        <p:nvSpPr>
          <p:cNvPr id="6" name="bmkFld6AddPresentationTitle"/>
          <p:cNvSpPr txBox="1">
            <a:spLocks noChangeArrowheads="1"/>
          </p:cNvSpPr>
          <p:nvPr userDrawn="1"/>
        </p:nvSpPr>
        <p:spPr bwMode="auto">
          <a:xfrm>
            <a:off x="4570413" y="62801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endParaRPr lang="da-DK" sz="800" cap="all" baseline="0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24406" y="6283325"/>
            <a:ext cx="360000" cy="15557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fld id="{31421AFA-3AE7-4CEA-BC9B-447859BED57B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9" name="bmkFld3AddPresentationTitle"/>
          <p:cNvSpPr txBox="1">
            <a:spLocks noChangeArrowheads="1"/>
          </p:cNvSpPr>
          <p:nvPr userDrawn="1"/>
        </p:nvSpPr>
        <p:spPr bwMode="auto">
          <a:xfrm>
            <a:off x="4722813" y="6429396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r>
              <a:rPr lang="de-DE" sz="800" cap="all" baseline="0" dirty="0" smtClean="0"/>
              <a:t>Halbzeitbewertung des ESF</a:t>
            </a:r>
            <a:endParaRPr lang="da-DK" sz="800" cap="all" baseline="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l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mkFld14AddDate"/>
          <p:cNvSpPr txBox="1">
            <a:spLocks noChangeArrowheads="1"/>
          </p:cNvSpPr>
          <p:nvPr userDrawn="1"/>
        </p:nvSpPr>
        <p:spPr bwMode="auto">
          <a:xfrm>
            <a:off x="4570413" y="61277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r>
              <a:rPr lang="da-DK" sz="800" cap="all" baseline="0" smtClean="0"/>
              <a:t>25.01.2011</a:t>
            </a:r>
            <a:endParaRPr lang="da-DK" sz="800" cap="all" baseline="0" dirty="0"/>
          </a:p>
        </p:txBody>
      </p:sp>
      <p:sp>
        <p:nvSpPr>
          <p:cNvPr id="4" name="bmkFld14AddPresentationTitle"/>
          <p:cNvSpPr txBox="1">
            <a:spLocks noChangeArrowheads="1"/>
          </p:cNvSpPr>
          <p:nvPr userDrawn="1"/>
        </p:nvSpPr>
        <p:spPr bwMode="auto">
          <a:xfrm>
            <a:off x="4570413" y="62801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endParaRPr lang="da-DK" sz="800" cap="all" baseline="0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noFill/>
        </p:spPr>
        <p:txBody>
          <a:bodyPr/>
          <a:lstStyle>
            <a:lvl1pPr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da-DK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mkFld15AddDate"/>
          <p:cNvSpPr txBox="1">
            <a:spLocks noChangeArrowheads="1"/>
          </p:cNvSpPr>
          <p:nvPr userDrawn="1"/>
        </p:nvSpPr>
        <p:spPr bwMode="auto">
          <a:xfrm>
            <a:off x="4570413" y="61277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r>
              <a:rPr lang="da-DK" sz="800" cap="all" baseline="0" smtClean="0"/>
              <a:t>25.01.2011</a:t>
            </a:r>
            <a:endParaRPr lang="da-DK" sz="800" cap="all" baseline="0" dirty="0"/>
          </a:p>
        </p:txBody>
      </p:sp>
      <p:sp>
        <p:nvSpPr>
          <p:cNvPr id="4" name="bmkFld15AddPresentationTitle"/>
          <p:cNvSpPr txBox="1">
            <a:spLocks noChangeArrowheads="1"/>
          </p:cNvSpPr>
          <p:nvPr userDrawn="1"/>
        </p:nvSpPr>
        <p:spPr bwMode="auto">
          <a:xfrm>
            <a:off x="4570413" y="62801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endParaRPr lang="da-DK" sz="800" cap="all" baseline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24406" y="6283325"/>
            <a:ext cx="360000" cy="15557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fld id="{31421AFA-3AE7-4CEA-BC9B-447859BED57B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" name="Title Placeholder 1"/>
          <p:cNvSpPr>
            <a:spLocks noGrp="1"/>
          </p:cNvSpPr>
          <p:nvPr>
            <p:ph type="ctrTitle"/>
          </p:nvPr>
        </p:nvSpPr>
        <p:spPr>
          <a:xfrm>
            <a:off x="617538" y="452439"/>
            <a:ext cx="7913687" cy="984885"/>
          </a:xfrm>
        </p:spPr>
        <p:txBody>
          <a:bodyPr tIns="0"/>
          <a:lstStyle>
            <a:lvl1pPr>
              <a:defRPr sz="3200" cap="all" baseline="0" smtClean="0"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a-DK" dirty="0" smtClean="0"/>
          </a:p>
        </p:txBody>
      </p:sp>
      <p:pic>
        <p:nvPicPr>
          <p:cNvPr id="8" name="Picture 7" descr="ramboel_5.wm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3433" y="6155678"/>
            <a:ext cx="1223467" cy="254203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24406" y="6283325"/>
            <a:ext cx="360000" cy="1555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fld id="{31421AFA-3AE7-4CEA-BC9B-447859BED57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bmkFld3AddDate"/>
          <p:cNvSpPr txBox="1">
            <a:spLocks noChangeArrowheads="1"/>
          </p:cNvSpPr>
          <p:nvPr userDrawn="1"/>
        </p:nvSpPr>
        <p:spPr bwMode="auto">
          <a:xfrm>
            <a:off x="4570413" y="61277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marL="0" marR="0" indent="0" algn="r" defTabSz="4572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a-DK" sz="800" cap="all" baseline="0" dirty="0" smtClean="0">
                <a:solidFill>
                  <a:schemeClr val="bg1"/>
                </a:solidFill>
              </a:rPr>
              <a:t>25.01.2011</a:t>
            </a:r>
          </a:p>
        </p:txBody>
      </p:sp>
      <p:sp>
        <p:nvSpPr>
          <p:cNvPr id="15" name="bmkFld3AddPresentationTitle"/>
          <p:cNvSpPr txBox="1">
            <a:spLocks noChangeArrowheads="1"/>
          </p:cNvSpPr>
          <p:nvPr userDrawn="1"/>
        </p:nvSpPr>
        <p:spPr bwMode="auto">
          <a:xfrm>
            <a:off x="4570413" y="62801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r>
              <a:rPr lang="de-DE" sz="800" cap="all" baseline="0" dirty="0" smtClean="0">
                <a:solidFill>
                  <a:schemeClr val="bg1"/>
                </a:solidFill>
              </a:rPr>
              <a:t>Evaluation der Verortungsentscheidung der EA in </a:t>
            </a:r>
            <a:r>
              <a:rPr lang="de-DE" sz="800" cap="all" baseline="0" dirty="0" err="1" smtClean="0">
                <a:solidFill>
                  <a:schemeClr val="bg1"/>
                </a:solidFill>
              </a:rPr>
              <a:t>Nds</a:t>
            </a:r>
            <a:endParaRPr lang="da-DK" sz="800" cap="all" baseline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_powerpoint_01-0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146800"/>
            <a:ext cx="18669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ctrTitle"/>
          </p:nvPr>
        </p:nvSpPr>
        <p:spPr>
          <a:xfrm>
            <a:off x="617538" y="452438"/>
            <a:ext cx="7913687" cy="528637"/>
          </a:xfrm>
        </p:spPr>
        <p:txBody>
          <a:bodyPr tIns="0"/>
          <a:lstStyle>
            <a:lvl1pPr>
              <a:defRPr sz="3200" cap="none" smtClean="0">
                <a:solidFill>
                  <a:schemeClr val="bg2"/>
                </a:solidFill>
                <a:latin typeface="Verdana" pitchFamily="34" charset="0"/>
              </a:defRPr>
            </a:lvl1pPr>
          </a:lstStyle>
          <a:p>
            <a:r>
              <a:rPr lang="en-GB" smtClean="0"/>
              <a:t>Click to edit Master title style</a:t>
            </a:r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17538" y="1079500"/>
            <a:ext cx="7913687" cy="1752600"/>
          </a:xfrm>
        </p:spPr>
        <p:txBody>
          <a:bodyPr lIns="0"/>
          <a:lstStyle>
            <a:lvl1pPr>
              <a:lnSpc>
                <a:spcPct val="100000"/>
              </a:lnSpc>
              <a:defRPr sz="3200" b="1" smtClean="0">
                <a:solidFill>
                  <a:schemeClr val="tx2"/>
                </a:solidFill>
                <a:latin typeface="Verdana" pitchFamily="34" charset="0"/>
              </a:defRPr>
            </a:lvl1pPr>
          </a:lstStyle>
          <a:p>
            <a:r>
              <a:rPr lang="en-GB" smtClean="0"/>
              <a:t>Click to edit Master subtitle style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797766"/>
                </a:solidFill>
              </a:rPr>
              <a:t>2008/08/08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797766"/>
                </a:solidFill>
              </a:rPr>
              <a:t>RAMBOLL MANAGEMENT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ABD46D-6439-4E6A-A7F1-A556B0E9E786}" type="slidenum">
              <a:rPr lang="en-GB">
                <a:solidFill>
                  <a:srgbClr val="797766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797766"/>
              </a:solidFill>
            </a:endParaRPr>
          </a:p>
        </p:txBody>
      </p:sp>
    </p:spTree>
  </p:cSld>
  <p:clrMapOvr>
    <a:masterClrMapping/>
  </p:clrMapOvr>
  <p:hf hd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538" y="452438"/>
            <a:ext cx="7916862" cy="984885"/>
          </a:xfrm>
        </p:spPr>
        <p:txBody>
          <a:bodyPr/>
          <a:lstStyle>
            <a:lvl1pPr>
              <a:defRPr/>
            </a:lvl1pPr>
          </a:lstStyle>
          <a:p>
            <a:r>
              <a:rPr lang="da-DK" smtClean="0"/>
              <a:t>Click to edit Master title style</a:t>
            </a:r>
            <a:endParaRPr lang="en-US" dirty="0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797766"/>
                </a:solidFill>
              </a:rPr>
              <a:t>2008/08/08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797766"/>
                </a:solidFill>
              </a:rPr>
              <a:t>RAMBOLL MANAGEMENT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E106F0-6525-4507-B11E-4FE54975393F}" type="slidenum">
              <a:rPr lang="en-GB">
                <a:solidFill>
                  <a:srgbClr val="797766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797766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2 columns, im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538" y="479459"/>
            <a:ext cx="7916862" cy="738664"/>
          </a:xfrm>
        </p:spPr>
        <p:txBody>
          <a:bodyPr/>
          <a:lstStyle>
            <a:lvl1pPr>
              <a:defRPr sz="2400" baseline="0"/>
            </a:lvl1pPr>
          </a:lstStyle>
          <a:p>
            <a:r>
              <a:rPr lang="da-DK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7538" y="1645236"/>
            <a:ext cx="3878262" cy="4064000"/>
          </a:xfrm>
          <a:prstGeom prst="rect">
            <a:avLst/>
          </a:prstGeom>
        </p:spPr>
        <p:txBody>
          <a:bodyPr lIns="2540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4648200" y="1714501"/>
            <a:ext cx="3860800" cy="39497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txBody>
          <a:bodyPr/>
          <a:lstStyle>
            <a:lvl1pPr marL="190500" marR="0" indent="-203200" algn="l" defTabSz="457200" rtl="0" eaLnBrk="1" fontAlgn="base" latinLnBrk="0" hangingPunct="1">
              <a:lnSpc>
                <a:spcPts val="2160"/>
              </a:lnSpc>
              <a:spcBef>
                <a:spcPts val="0"/>
              </a:spcBef>
              <a:spcAft>
                <a:spcPts val="1500"/>
              </a:spcAft>
              <a:buClrTx/>
              <a:buSzTx/>
              <a:buFont typeface="Arial"/>
              <a:buChar char="•"/>
              <a:tabLst/>
              <a:defRPr>
                <a:solidFill>
                  <a:srgbClr val="000000"/>
                </a:solidFill>
              </a:defRPr>
            </a:lvl1pPr>
          </a:lstStyle>
          <a:p>
            <a:pPr lvl="0"/>
            <a:endParaRPr lang="en-US" noProof="0" dirty="0" smtClean="0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dt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797766"/>
                </a:solidFill>
              </a:rPr>
              <a:t>2008/08/08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797766"/>
                </a:solidFill>
              </a:rPr>
              <a:t>RAMBOLL MANAGEMENT</a:t>
            </a:r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1F4EE9-D053-4AF7-972E-66858D5994E9}" type="slidenum">
              <a:rPr lang="en-GB">
                <a:solidFill>
                  <a:srgbClr val="797766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797766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28692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2869200"/>
          </a:xfrm>
          <a:solidFill>
            <a:schemeClr val="accent6"/>
          </a:solidFill>
          <a:ln>
            <a:noFill/>
          </a:ln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da-DK" dirty="0"/>
          </a:p>
        </p:txBody>
      </p:sp>
      <p:sp>
        <p:nvSpPr>
          <p:cNvPr id="2" name="Title Placeholder 1"/>
          <p:cNvSpPr>
            <a:spLocks noGrp="1"/>
          </p:cNvSpPr>
          <p:nvPr>
            <p:ph type="ctrTitle"/>
          </p:nvPr>
        </p:nvSpPr>
        <p:spPr>
          <a:xfrm>
            <a:off x="617538" y="3313046"/>
            <a:ext cx="7913687" cy="475200"/>
          </a:xfrm>
        </p:spPr>
        <p:txBody>
          <a:bodyPr tIns="0"/>
          <a:lstStyle>
            <a:lvl1pPr>
              <a:defRPr sz="3200" cap="all" baseline="0" smtClean="0">
                <a:solidFill>
                  <a:schemeClr val="bg2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a-DK" dirty="0" smtClean="0"/>
          </a:p>
        </p:txBody>
      </p:sp>
      <p:pic>
        <p:nvPicPr>
          <p:cNvPr id="27654" name="Picture 12" descr="logo_powerpoint_01-0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6146800"/>
            <a:ext cx="18669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5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17538" y="3798000"/>
            <a:ext cx="7913687" cy="1752600"/>
          </a:xfrm>
        </p:spPr>
        <p:txBody>
          <a:bodyPr lIns="0"/>
          <a:lstStyle>
            <a:lvl1pPr marL="0" indent="0">
              <a:lnSpc>
                <a:spcPct val="100000"/>
              </a:lnSpc>
              <a:spcAft>
                <a:spcPts val="0"/>
              </a:spcAft>
              <a:buFontTx/>
              <a:buNone/>
              <a:defRPr sz="3200" b="1" cap="all" baseline="0" smtClean="0">
                <a:solidFill>
                  <a:schemeClr val="tx2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da-DK" dirty="0" smtClean="0"/>
          </a:p>
        </p:txBody>
      </p:sp>
      <p:sp>
        <p:nvSpPr>
          <p:cNvPr id="27660" name="bmkFld3AddDate"/>
          <p:cNvSpPr txBox="1">
            <a:spLocks noChangeArrowheads="1"/>
          </p:cNvSpPr>
          <p:nvPr userDrawn="1"/>
        </p:nvSpPr>
        <p:spPr bwMode="auto">
          <a:xfrm>
            <a:off x="4570413" y="61277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r>
              <a:rPr lang="da-DK" sz="800" cap="all" baseline="0" smtClean="0"/>
              <a:t>25.01.2011</a:t>
            </a:r>
            <a:endParaRPr lang="da-DK" sz="800" cap="all" baseline="0" dirty="0"/>
          </a:p>
        </p:txBody>
      </p:sp>
      <p:sp>
        <p:nvSpPr>
          <p:cNvPr id="27661" name="bmkFld3AddPresentationTitle"/>
          <p:cNvSpPr txBox="1">
            <a:spLocks noChangeArrowheads="1"/>
          </p:cNvSpPr>
          <p:nvPr userDrawn="1"/>
        </p:nvSpPr>
        <p:spPr bwMode="auto">
          <a:xfrm>
            <a:off x="4570413" y="62801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r>
              <a:rPr lang="de-DE" sz="800" cap="all" baseline="0" dirty="0" smtClean="0"/>
              <a:t>Evaluation der Verortungsentscheidung der EA in </a:t>
            </a:r>
            <a:r>
              <a:rPr lang="de-DE" sz="800" cap="all" baseline="0" dirty="0" err="1" smtClean="0"/>
              <a:t>Nds</a:t>
            </a:r>
            <a:endParaRPr lang="da-DK" sz="800" cap="all" baseline="0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1 colum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538" y="479459"/>
            <a:ext cx="7916862" cy="738664"/>
          </a:xfrm>
        </p:spPr>
        <p:txBody>
          <a:bodyPr/>
          <a:lstStyle>
            <a:lvl1pPr>
              <a:defRPr sz="2400" baseline="0"/>
            </a:lvl1pPr>
          </a:lstStyle>
          <a:p>
            <a:r>
              <a:rPr lang="da-DK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7538" y="1645236"/>
            <a:ext cx="7916862" cy="4064000"/>
          </a:xfrm>
          <a:prstGeom prst="rect">
            <a:avLst/>
          </a:prstGeom>
        </p:spPr>
        <p:txBody>
          <a:bodyPr lIns="2540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797766"/>
                </a:solidFill>
              </a:rPr>
              <a:t>2008/08/08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797766"/>
                </a:solidFill>
              </a:rPr>
              <a:t>RAMBOLL MANAGEMENT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BA7597-FF4F-40B6-A1FE-9BD3D5C99C02}" type="slidenum">
              <a:rPr lang="en-GB">
                <a:solidFill>
                  <a:srgbClr val="797766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797766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ontent (2 columns, im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538" y="479459"/>
            <a:ext cx="7916862" cy="738664"/>
          </a:xfrm>
        </p:spPr>
        <p:txBody>
          <a:bodyPr/>
          <a:lstStyle>
            <a:lvl1pPr>
              <a:defRPr sz="2400" baseline="0"/>
            </a:lvl1pPr>
          </a:lstStyle>
          <a:p>
            <a:r>
              <a:rPr lang="da-DK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7538" y="1645236"/>
            <a:ext cx="3878262" cy="4064000"/>
          </a:xfrm>
          <a:prstGeom prst="rect">
            <a:avLst/>
          </a:prstGeom>
        </p:spPr>
        <p:txBody>
          <a:bodyPr lIns="2540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4648200" y="1714501"/>
            <a:ext cx="3860800" cy="39497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txBody>
          <a:bodyPr/>
          <a:lstStyle>
            <a:lvl1pPr marL="190500" marR="0" indent="-203200" algn="l" defTabSz="457200" rtl="0" eaLnBrk="1" fontAlgn="base" latinLnBrk="0" hangingPunct="1">
              <a:lnSpc>
                <a:spcPts val="2160"/>
              </a:lnSpc>
              <a:spcBef>
                <a:spcPts val="0"/>
              </a:spcBef>
              <a:spcAft>
                <a:spcPts val="1500"/>
              </a:spcAft>
              <a:buClrTx/>
              <a:buSzTx/>
              <a:buFont typeface="Arial"/>
              <a:buChar char="•"/>
              <a:tabLst/>
              <a:defRPr>
                <a:solidFill>
                  <a:srgbClr val="000000"/>
                </a:solidFill>
              </a:defRPr>
            </a:lvl1pPr>
          </a:lstStyle>
          <a:p>
            <a:pPr lvl="0"/>
            <a:endParaRPr lang="en-US" noProof="0" dirty="0" smtClean="0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dt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797766"/>
                </a:solidFill>
              </a:rPr>
              <a:t>2008/08/08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797766"/>
                </a:solidFill>
              </a:rPr>
              <a:t>RAMBOLL MANAGEMENT</a:t>
            </a:r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547E8D-BC57-4F34-9647-41281083B9DF}" type="slidenum">
              <a:rPr lang="en-GB">
                <a:solidFill>
                  <a:srgbClr val="797766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797766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538" y="452438"/>
            <a:ext cx="7916862" cy="7477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17538" y="1644650"/>
            <a:ext cx="3879850" cy="40624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9788" y="1644650"/>
            <a:ext cx="3881437" cy="40624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797766"/>
                </a:solidFill>
              </a:rPr>
              <a:t>2008/08/08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797766"/>
                </a:solidFill>
              </a:rPr>
              <a:t>RAMBOLL MANAGEMENT</a:t>
            </a:r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B91FDB-ECC3-4ADF-9EC5-BF79A4854AA7}" type="slidenum">
              <a:rPr lang="en-GB">
                <a:solidFill>
                  <a:srgbClr val="797766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797766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538" y="452438"/>
            <a:ext cx="7916862" cy="7477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7538" y="1644650"/>
            <a:ext cx="7913687" cy="40624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797766"/>
                </a:solidFill>
              </a:rPr>
              <a:t>2008/08/08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797766"/>
                </a:solidFill>
              </a:rPr>
              <a:t>RAMBOLL MANAGEMENT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F6F870-13A8-442E-94C6-9626484A1593}" type="slidenum">
              <a:rPr lang="en-GB">
                <a:solidFill>
                  <a:srgbClr val="797766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797766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538" y="452438"/>
            <a:ext cx="7916862" cy="7477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17538" y="1644650"/>
            <a:ext cx="3879850" cy="40624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9788" y="1644650"/>
            <a:ext cx="3881437" cy="19542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9788" y="3751263"/>
            <a:ext cx="3881437" cy="195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797766"/>
                </a:solidFill>
              </a:rPr>
              <a:t>2008/08/08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797766"/>
                </a:solidFill>
              </a:rPr>
              <a:t>RAMBOLL MANAGEMENT</a:t>
            </a:r>
          </a:p>
        </p:txBody>
      </p:sp>
      <p:sp>
        <p:nvSpPr>
          <p:cNvPr id="8" name="Rectangle 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E75791-BEF0-410A-8F7B-6BC76BCA432E}" type="slidenum">
              <a:rPr lang="en-GB">
                <a:solidFill>
                  <a:srgbClr val="797766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797766"/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797766"/>
                </a:solidFill>
              </a:rPr>
              <a:t>2008/08/08</a:t>
            </a:r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797766"/>
                </a:solidFill>
              </a:rPr>
              <a:t>RAMBOLL MANAGEMENT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953AC0-0DB5-4046-B3BF-5E65400EE320}" type="slidenum">
              <a:rPr lang="en-GB">
                <a:solidFill>
                  <a:srgbClr val="797766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797766"/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17538" y="452438"/>
            <a:ext cx="7916862" cy="7477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7538" y="1644650"/>
            <a:ext cx="3879850" cy="19542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9788" y="1644650"/>
            <a:ext cx="3881437" cy="19542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7538" y="3751263"/>
            <a:ext cx="3879850" cy="195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9788" y="3751263"/>
            <a:ext cx="3881437" cy="195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797766"/>
                </a:solidFill>
              </a:rPr>
              <a:t>2008/08/08</a:t>
            </a:r>
          </a:p>
        </p:txBody>
      </p:sp>
      <p:sp>
        <p:nvSpPr>
          <p:cNvPr id="8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797766"/>
                </a:solidFill>
              </a:rPr>
              <a:t>RAMBOLL MANAGEMENT</a:t>
            </a:r>
          </a:p>
        </p:txBody>
      </p:sp>
      <p:sp>
        <p:nvSpPr>
          <p:cNvPr id="9" name="Rectangle 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3DFEB2-C877-49BA-B91D-6D81CE1E3EED}" type="slidenum">
              <a:rPr lang="en-GB">
                <a:solidFill>
                  <a:srgbClr val="797766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797766"/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538" y="452438"/>
            <a:ext cx="7916862" cy="7477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7538" y="1644650"/>
            <a:ext cx="3879850" cy="40624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9788" y="1644650"/>
            <a:ext cx="3881437" cy="19542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9788" y="3751263"/>
            <a:ext cx="3881437" cy="195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797766"/>
                </a:solidFill>
              </a:rPr>
              <a:t>2008/08/08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797766"/>
                </a:solidFill>
              </a:rPr>
              <a:t>RAMBOLL MANAGEMENT</a:t>
            </a:r>
          </a:p>
        </p:txBody>
      </p:sp>
      <p:sp>
        <p:nvSpPr>
          <p:cNvPr id="8" name="Rectangle 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17EFB4-86C5-4763-8C67-830467D38268}" type="slidenum">
              <a:rPr lang="en-GB">
                <a:solidFill>
                  <a:srgbClr val="797766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797766"/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538" y="452438"/>
            <a:ext cx="7916862" cy="7477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7538" y="1644650"/>
            <a:ext cx="3879850" cy="40624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9788" y="1644650"/>
            <a:ext cx="3881437" cy="40624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797766"/>
                </a:solidFill>
              </a:rPr>
              <a:t>2008/08/08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797766"/>
                </a:solidFill>
              </a:rPr>
              <a:t>RAMBOLL MANAGEMENT</a:t>
            </a:r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CA584C-2707-4F6E-A2A6-7892105BF2DD}" type="slidenum">
              <a:rPr lang="en-GB">
                <a:solidFill>
                  <a:srgbClr val="797766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797766"/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538" y="452438"/>
            <a:ext cx="7916862" cy="7477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17538" y="1644650"/>
            <a:ext cx="7913687" cy="4062413"/>
          </a:xfrm>
        </p:spPr>
        <p:txBody>
          <a:bodyPr/>
          <a:lstStyle/>
          <a:p>
            <a:pPr lvl="0"/>
            <a:endParaRPr lang="en-GB" noProof="0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797766"/>
                </a:solidFill>
              </a:rPr>
              <a:t>2008/08/08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797766"/>
                </a:solidFill>
              </a:rPr>
              <a:t>RAMBOLL MANAGEMENT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0479BB-1E70-4E2E-8777-C8F35CB27069}" type="slidenum">
              <a:rPr lang="en-GB">
                <a:solidFill>
                  <a:srgbClr val="797766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797766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4651200" y="1645200"/>
            <a:ext cx="3880800" cy="40608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4651200" y="1645200"/>
            <a:ext cx="3880800" cy="4060800"/>
          </a:xfrm>
          <a:solidFill>
            <a:schemeClr val="accent6"/>
          </a:solidFill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538" y="452438"/>
            <a:ext cx="7916862" cy="7477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7538" y="1644650"/>
            <a:ext cx="3879850" cy="406241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bmkFld4AddDate"/>
          <p:cNvSpPr txBox="1">
            <a:spLocks noChangeArrowheads="1"/>
          </p:cNvSpPr>
          <p:nvPr userDrawn="1"/>
        </p:nvSpPr>
        <p:spPr bwMode="auto">
          <a:xfrm>
            <a:off x="4570413" y="61277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r>
              <a:rPr lang="da-DK" sz="800" cap="all" baseline="0" smtClean="0"/>
              <a:t>25.01.2011</a:t>
            </a:r>
            <a:endParaRPr lang="da-DK" sz="800" cap="all" baseline="0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24406" y="6283325"/>
            <a:ext cx="360000" cy="15557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fld id="{31421AFA-3AE7-4CEA-BC9B-447859BED57B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11" name="bmkFld3AddPresentationTitle"/>
          <p:cNvSpPr txBox="1">
            <a:spLocks noChangeArrowheads="1"/>
          </p:cNvSpPr>
          <p:nvPr userDrawn="1"/>
        </p:nvSpPr>
        <p:spPr bwMode="auto">
          <a:xfrm>
            <a:off x="4570413" y="62801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r>
              <a:rPr lang="de-DE" sz="800" cap="all" baseline="0" dirty="0" smtClean="0"/>
              <a:t>Halbzeitbewertung des ESF</a:t>
            </a:r>
            <a:endParaRPr lang="da-DK" sz="800" cap="all" baseline="0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ctrTitle"/>
          </p:nvPr>
        </p:nvSpPr>
        <p:spPr>
          <a:xfrm>
            <a:off x="617538" y="452439"/>
            <a:ext cx="7913687" cy="476231"/>
          </a:xfrm>
        </p:spPr>
        <p:txBody>
          <a:bodyPr tIns="0"/>
          <a:lstStyle>
            <a:lvl1pPr>
              <a:defRPr sz="3200" cap="all" baseline="0" smtClean="0">
                <a:solidFill>
                  <a:schemeClr val="bg2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a-DK" dirty="0" smtClean="0"/>
          </a:p>
        </p:txBody>
      </p:sp>
      <p:pic>
        <p:nvPicPr>
          <p:cNvPr id="27654" name="Picture 12" descr="logo_powerpoint_01-0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6146800"/>
            <a:ext cx="18669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5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17538" y="943200"/>
            <a:ext cx="7913687" cy="1752600"/>
          </a:xfrm>
        </p:spPr>
        <p:txBody>
          <a:bodyPr lIns="0"/>
          <a:lstStyle>
            <a:lvl1pPr marL="0" indent="0">
              <a:lnSpc>
                <a:spcPct val="100000"/>
              </a:lnSpc>
              <a:spcAft>
                <a:spcPts val="0"/>
              </a:spcAft>
              <a:buFontTx/>
              <a:buNone/>
              <a:defRPr sz="3200" b="1" cap="all" baseline="0" smtClean="0">
                <a:solidFill>
                  <a:schemeClr val="tx2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da-DK" dirty="0" smtClean="0"/>
          </a:p>
        </p:txBody>
      </p:sp>
      <p:sp>
        <p:nvSpPr>
          <p:cNvPr id="27660" name="bmkFld2AddDate"/>
          <p:cNvSpPr txBox="1">
            <a:spLocks noChangeArrowheads="1"/>
          </p:cNvSpPr>
          <p:nvPr userDrawn="1"/>
        </p:nvSpPr>
        <p:spPr bwMode="auto">
          <a:xfrm>
            <a:off x="4570413" y="61277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endParaRPr lang="da-DK" sz="800" cap="all" dirty="0">
              <a:solidFill>
                <a:srgbClr val="000000"/>
              </a:solidFill>
            </a:endParaRPr>
          </a:p>
        </p:txBody>
      </p:sp>
      <p:sp>
        <p:nvSpPr>
          <p:cNvPr id="27661" name="bmkFld2AddPresentationTitle"/>
          <p:cNvSpPr txBox="1">
            <a:spLocks noChangeArrowheads="1"/>
          </p:cNvSpPr>
          <p:nvPr userDrawn="1"/>
        </p:nvSpPr>
        <p:spPr bwMode="auto">
          <a:xfrm>
            <a:off x="4570413" y="62801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endParaRPr lang="da-DK" sz="800" cap="all" dirty="0">
              <a:solidFill>
                <a:srgbClr val="000000"/>
              </a:solidFill>
            </a:endParaRPr>
          </a:p>
        </p:txBody>
      </p:sp>
      <p:sp>
        <p:nvSpPr>
          <p:cNvPr id="7" name="bmkFld3AddPresentationTitle"/>
          <p:cNvSpPr txBox="1">
            <a:spLocks noChangeArrowheads="1"/>
          </p:cNvSpPr>
          <p:nvPr userDrawn="1"/>
        </p:nvSpPr>
        <p:spPr bwMode="auto">
          <a:xfrm>
            <a:off x="4722813" y="64325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r>
              <a:rPr lang="de-DE" sz="800" cap="all" baseline="0" dirty="0" smtClean="0"/>
              <a:t>Halbzeitbewertung des ESF</a:t>
            </a:r>
            <a:endParaRPr lang="da-DK" sz="800" cap="all" baseline="0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28692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2869200"/>
          </a:xfrm>
          <a:solidFill>
            <a:schemeClr val="accent6"/>
          </a:solidFill>
          <a:ln>
            <a:noFill/>
          </a:ln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da-DK" dirty="0"/>
          </a:p>
        </p:txBody>
      </p:sp>
      <p:sp>
        <p:nvSpPr>
          <p:cNvPr id="2" name="Title Placeholder 1"/>
          <p:cNvSpPr>
            <a:spLocks noGrp="1"/>
          </p:cNvSpPr>
          <p:nvPr>
            <p:ph type="ctrTitle"/>
          </p:nvPr>
        </p:nvSpPr>
        <p:spPr>
          <a:xfrm>
            <a:off x="617538" y="3313046"/>
            <a:ext cx="7913687" cy="475200"/>
          </a:xfrm>
        </p:spPr>
        <p:txBody>
          <a:bodyPr tIns="0"/>
          <a:lstStyle>
            <a:lvl1pPr>
              <a:defRPr sz="3200" cap="all" baseline="0" smtClean="0">
                <a:solidFill>
                  <a:schemeClr val="bg2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a-DK" dirty="0" smtClean="0"/>
          </a:p>
        </p:txBody>
      </p:sp>
      <p:pic>
        <p:nvPicPr>
          <p:cNvPr id="27654" name="Picture 12" descr="logo_powerpoint_01-0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6146800"/>
            <a:ext cx="18669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5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17538" y="3798000"/>
            <a:ext cx="7913687" cy="1752600"/>
          </a:xfrm>
        </p:spPr>
        <p:txBody>
          <a:bodyPr lIns="0"/>
          <a:lstStyle>
            <a:lvl1pPr marL="0" indent="0">
              <a:lnSpc>
                <a:spcPct val="100000"/>
              </a:lnSpc>
              <a:spcAft>
                <a:spcPts val="0"/>
              </a:spcAft>
              <a:buFontTx/>
              <a:buNone/>
              <a:defRPr sz="3200" b="1" cap="all" baseline="0" smtClean="0">
                <a:solidFill>
                  <a:schemeClr val="tx2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da-DK" dirty="0" smtClean="0"/>
          </a:p>
        </p:txBody>
      </p:sp>
      <p:sp>
        <p:nvSpPr>
          <p:cNvPr id="27660" name="bmkFld3AddDate"/>
          <p:cNvSpPr txBox="1">
            <a:spLocks noChangeArrowheads="1"/>
          </p:cNvSpPr>
          <p:nvPr userDrawn="1"/>
        </p:nvSpPr>
        <p:spPr bwMode="auto">
          <a:xfrm>
            <a:off x="4570413" y="61277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endParaRPr lang="da-DK" sz="800" cap="all" dirty="0">
              <a:solidFill>
                <a:srgbClr val="000000"/>
              </a:solidFill>
            </a:endParaRPr>
          </a:p>
        </p:txBody>
      </p:sp>
      <p:sp>
        <p:nvSpPr>
          <p:cNvPr id="27661" name="bmkFld3AddPresentationTitle"/>
          <p:cNvSpPr txBox="1">
            <a:spLocks noChangeArrowheads="1"/>
          </p:cNvSpPr>
          <p:nvPr userDrawn="1"/>
        </p:nvSpPr>
        <p:spPr bwMode="auto">
          <a:xfrm>
            <a:off x="4570413" y="62801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endParaRPr lang="da-DK" sz="800" cap="all" dirty="0">
              <a:solidFill>
                <a:srgbClr val="000000"/>
              </a:solidFill>
            </a:endParaRPr>
          </a:p>
        </p:txBody>
      </p:sp>
      <p:sp>
        <p:nvSpPr>
          <p:cNvPr id="9" name="bmkFld3AddPresentationTitle"/>
          <p:cNvSpPr txBox="1">
            <a:spLocks noChangeArrowheads="1"/>
          </p:cNvSpPr>
          <p:nvPr userDrawn="1"/>
        </p:nvSpPr>
        <p:spPr bwMode="auto">
          <a:xfrm>
            <a:off x="4722813" y="64325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r>
              <a:rPr lang="de-DE" sz="800" cap="all" baseline="0" dirty="0" smtClean="0"/>
              <a:t>Halbzeitbewertung des ESF</a:t>
            </a:r>
            <a:endParaRPr lang="da-DK" sz="800" cap="all" baseline="0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4651200" y="1645200"/>
            <a:ext cx="3880800" cy="40608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4651200" y="1645200"/>
            <a:ext cx="3880800" cy="4060800"/>
          </a:xfrm>
          <a:solidFill>
            <a:schemeClr val="accent6"/>
          </a:solidFill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538" y="452438"/>
            <a:ext cx="7916862" cy="7477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7538" y="1644650"/>
            <a:ext cx="3879850" cy="406241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bmkFld4AddDate"/>
          <p:cNvSpPr txBox="1">
            <a:spLocks noChangeArrowheads="1"/>
          </p:cNvSpPr>
          <p:nvPr userDrawn="1"/>
        </p:nvSpPr>
        <p:spPr bwMode="auto">
          <a:xfrm>
            <a:off x="4570413" y="61277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endParaRPr lang="da-DK" sz="800" cap="all" dirty="0">
              <a:solidFill>
                <a:srgbClr val="000000"/>
              </a:solidFill>
            </a:endParaRPr>
          </a:p>
        </p:txBody>
      </p:sp>
      <p:sp>
        <p:nvSpPr>
          <p:cNvPr id="7" name="bmkFld4AddPresentationTitle"/>
          <p:cNvSpPr txBox="1">
            <a:spLocks noChangeArrowheads="1"/>
          </p:cNvSpPr>
          <p:nvPr userDrawn="1"/>
        </p:nvSpPr>
        <p:spPr bwMode="auto">
          <a:xfrm>
            <a:off x="4570413" y="62801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endParaRPr lang="da-DK" sz="800" cap="all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24406" y="6283325"/>
            <a:ext cx="360000" cy="15557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fld id="{31421AFA-3AE7-4CEA-BC9B-447859BED57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538" y="452438"/>
            <a:ext cx="7916862" cy="7477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7538" y="1644650"/>
            <a:ext cx="7913687" cy="40624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bmkFld5AddDate"/>
          <p:cNvSpPr txBox="1">
            <a:spLocks noChangeArrowheads="1"/>
          </p:cNvSpPr>
          <p:nvPr userDrawn="1"/>
        </p:nvSpPr>
        <p:spPr bwMode="auto">
          <a:xfrm>
            <a:off x="4570413" y="61277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r>
              <a:rPr lang="da-DK" sz="800" cap="all" smtClean="0">
                <a:solidFill>
                  <a:srgbClr val="000000"/>
                </a:solidFill>
              </a:rPr>
              <a:t>25.01.2011</a:t>
            </a:r>
            <a:endParaRPr lang="da-DK" sz="800" cap="all" dirty="0">
              <a:solidFill>
                <a:srgbClr val="000000"/>
              </a:solidFill>
            </a:endParaRPr>
          </a:p>
        </p:txBody>
      </p:sp>
      <p:sp>
        <p:nvSpPr>
          <p:cNvPr id="6" name="bmkFld5AddPresentationTitle"/>
          <p:cNvSpPr txBox="1">
            <a:spLocks noChangeArrowheads="1"/>
          </p:cNvSpPr>
          <p:nvPr userDrawn="1"/>
        </p:nvSpPr>
        <p:spPr bwMode="auto">
          <a:xfrm>
            <a:off x="4570413" y="62801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endParaRPr lang="da-DK" sz="800" cap="all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24406" y="6283325"/>
            <a:ext cx="360000" cy="15557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fld id="{31421AFA-3AE7-4CEA-BC9B-447859BED57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538" y="452438"/>
            <a:ext cx="7916862" cy="7477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bmkFld6AddDate"/>
          <p:cNvSpPr txBox="1">
            <a:spLocks noChangeArrowheads="1"/>
          </p:cNvSpPr>
          <p:nvPr userDrawn="1"/>
        </p:nvSpPr>
        <p:spPr bwMode="auto">
          <a:xfrm>
            <a:off x="4570413" y="61277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endParaRPr lang="da-DK" sz="800" cap="all" dirty="0">
              <a:solidFill>
                <a:srgbClr val="000000"/>
              </a:solidFill>
            </a:endParaRPr>
          </a:p>
        </p:txBody>
      </p:sp>
      <p:sp>
        <p:nvSpPr>
          <p:cNvPr id="6" name="bmkFld6AddPresentationTitle"/>
          <p:cNvSpPr txBox="1">
            <a:spLocks noChangeArrowheads="1"/>
          </p:cNvSpPr>
          <p:nvPr userDrawn="1"/>
        </p:nvSpPr>
        <p:spPr bwMode="auto">
          <a:xfrm>
            <a:off x="4570413" y="62801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endParaRPr lang="da-DK" sz="800" cap="all" dirty="0">
              <a:solidFill>
                <a:srgbClr val="000000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24406" y="6283325"/>
            <a:ext cx="360000" cy="15557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fld id="{31421AFA-3AE7-4CEA-BC9B-447859BED57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538" y="452438"/>
            <a:ext cx="7916862" cy="7477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7538" y="1644650"/>
            <a:ext cx="3879850" cy="406241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9788" y="1644650"/>
            <a:ext cx="3881437" cy="406241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bmkFld7AddDate"/>
          <p:cNvSpPr txBox="1">
            <a:spLocks noChangeArrowheads="1"/>
          </p:cNvSpPr>
          <p:nvPr userDrawn="1"/>
        </p:nvSpPr>
        <p:spPr bwMode="auto">
          <a:xfrm>
            <a:off x="4570413" y="61277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endParaRPr lang="da-DK" sz="800" cap="all" dirty="0">
              <a:solidFill>
                <a:srgbClr val="000000"/>
              </a:solidFill>
            </a:endParaRPr>
          </a:p>
        </p:txBody>
      </p:sp>
      <p:sp>
        <p:nvSpPr>
          <p:cNvPr id="7" name="bmkFld7AddPresentationTitle"/>
          <p:cNvSpPr txBox="1">
            <a:spLocks noChangeArrowheads="1"/>
          </p:cNvSpPr>
          <p:nvPr userDrawn="1"/>
        </p:nvSpPr>
        <p:spPr bwMode="auto">
          <a:xfrm>
            <a:off x="4570413" y="62801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endParaRPr lang="da-DK" sz="800" cap="all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24406" y="6283325"/>
            <a:ext cx="360000" cy="15557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fld id="{31421AFA-3AE7-4CEA-BC9B-447859BED57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9144000" cy="28692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0" y="-1"/>
            <a:ext cx="9144000" cy="2869200"/>
          </a:xfrm>
          <a:solidFill>
            <a:schemeClr val="accent6"/>
          </a:solidFill>
          <a:ln>
            <a:noFill/>
          </a:ln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da-DK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538" y="3376800"/>
            <a:ext cx="3661200" cy="900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9788" y="3376799"/>
            <a:ext cx="3881437" cy="2332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bmkFld8AddDate"/>
          <p:cNvSpPr txBox="1">
            <a:spLocks noChangeArrowheads="1"/>
          </p:cNvSpPr>
          <p:nvPr userDrawn="1"/>
        </p:nvSpPr>
        <p:spPr bwMode="auto">
          <a:xfrm>
            <a:off x="4570413" y="61277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endParaRPr lang="da-DK" sz="800" cap="all" dirty="0">
              <a:solidFill>
                <a:srgbClr val="000000"/>
              </a:solidFill>
            </a:endParaRPr>
          </a:p>
        </p:txBody>
      </p:sp>
      <p:sp>
        <p:nvSpPr>
          <p:cNvPr id="8" name="bmkFld8AddPresentationTitle"/>
          <p:cNvSpPr txBox="1">
            <a:spLocks noChangeArrowheads="1"/>
          </p:cNvSpPr>
          <p:nvPr userDrawn="1"/>
        </p:nvSpPr>
        <p:spPr bwMode="auto">
          <a:xfrm>
            <a:off x="4570413" y="62801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endParaRPr lang="da-DK" sz="800" cap="all" dirty="0">
              <a:solidFill>
                <a:srgbClr val="000000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24406" y="6283325"/>
            <a:ext cx="360000" cy="15557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fld id="{31421AFA-3AE7-4CEA-BC9B-447859BED57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538" y="452438"/>
            <a:ext cx="7916862" cy="7477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17538" y="1644650"/>
            <a:ext cx="3879850" cy="40624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9788" y="1644650"/>
            <a:ext cx="3881437" cy="19542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9788" y="3751263"/>
            <a:ext cx="3881437" cy="195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bmkFld9AddDate"/>
          <p:cNvSpPr txBox="1">
            <a:spLocks noChangeArrowheads="1"/>
          </p:cNvSpPr>
          <p:nvPr userDrawn="1"/>
        </p:nvSpPr>
        <p:spPr bwMode="auto">
          <a:xfrm>
            <a:off x="4570413" y="61277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endParaRPr lang="da-DK" sz="800" cap="all" dirty="0">
              <a:solidFill>
                <a:srgbClr val="000000"/>
              </a:solidFill>
            </a:endParaRPr>
          </a:p>
        </p:txBody>
      </p:sp>
      <p:sp>
        <p:nvSpPr>
          <p:cNvPr id="8" name="bmkFld9AddPresentationTitle"/>
          <p:cNvSpPr txBox="1">
            <a:spLocks noChangeArrowheads="1"/>
          </p:cNvSpPr>
          <p:nvPr userDrawn="1"/>
        </p:nvSpPr>
        <p:spPr bwMode="auto">
          <a:xfrm>
            <a:off x="4570413" y="62801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endParaRPr lang="da-DK" sz="800" cap="all" dirty="0">
              <a:solidFill>
                <a:srgbClr val="000000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24406" y="6283325"/>
            <a:ext cx="360000" cy="15557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fld id="{31421AFA-3AE7-4CEA-BC9B-447859BED57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sm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4651200" y="1645200"/>
            <a:ext cx="3884400" cy="19548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538" y="452438"/>
            <a:ext cx="7916862" cy="7477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7538" y="1644650"/>
            <a:ext cx="3879850" cy="406241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bmkFld10AddDate"/>
          <p:cNvSpPr txBox="1">
            <a:spLocks noChangeArrowheads="1"/>
          </p:cNvSpPr>
          <p:nvPr userDrawn="1"/>
        </p:nvSpPr>
        <p:spPr bwMode="auto">
          <a:xfrm>
            <a:off x="4570413" y="61277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endParaRPr lang="da-DK" sz="800" cap="all" dirty="0">
              <a:solidFill>
                <a:srgbClr val="000000"/>
              </a:solidFill>
            </a:endParaRPr>
          </a:p>
        </p:txBody>
      </p:sp>
      <p:sp>
        <p:nvSpPr>
          <p:cNvPr id="7" name="bmkFld10AddPresentationTitle"/>
          <p:cNvSpPr txBox="1">
            <a:spLocks noChangeArrowheads="1"/>
          </p:cNvSpPr>
          <p:nvPr userDrawn="1"/>
        </p:nvSpPr>
        <p:spPr bwMode="auto">
          <a:xfrm>
            <a:off x="4570413" y="62801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endParaRPr lang="da-DK" sz="800" cap="all" dirty="0">
              <a:solidFill>
                <a:srgbClr val="000000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4651200" y="1645200"/>
            <a:ext cx="3884400" cy="1954800"/>
          </a:xfrm>
          <a:solidFill>
            <a:schemeClr val="accent6"/>
          </a:solidFill>
          <a:ln>
            <a:noFill/>
          </a:ln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da-DK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24406" y="6283325"/>
            <a:ext cx="360000" cy="15557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fld id="{31421AFA-3AE7-4CEA-BC9B-447859BED57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4651200" y="3751200"/>
            <a:ext cx="3884400" cy="19548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4651200" y="1645200"/>
            <a:ext cx="3884400" cy="19548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4651200" y="1645200"/>
            <a:ext cx="3884400" cy="1954800"/>
          </a:xfrm>
          <a:solidFill>
            <a:schemeClr val="accent6"/>
          </a:solidFill>
          <a:ln>
            <a:noFill/>
          </a:ln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da-DK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2"/>
          </p:nvPr>
        </p:nvSpPr>
        <p:spPr>
          <a:xfrm>
            <a:off x="4651200" y="3752263"/>
            <a:ext cx="3884400" cy="1954800"/>
          </a:xfrm>
          <a:solidFill>
            <a:schemeClr val="accent6"/>
          </a:solidFill>
          <a:ln>
            <a:noFill/>
          </a:ln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da-DK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538" y="452438"/>
            <a:ext cx="7916862" cy="7477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7538" y="1644650"/>
            <a:ext cx="3879850" cy="406241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bmkFld11AddDate"/>
          <p:cNvSpPr txBox="1">
            <a:spLocks noChangeArrowheads="1"/>
          </p:cNvSpPr>
          <p:nvPr userDrawn="1"/>
        </p:nvSpPr>
        <p:spPr bwMode="auto">
          <a:xfrm>
            <a:off x="4570413" y="61277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endParaRPr lang="da-DK" sz="800" cap="all" dirty="0">
              <a:solidFill>
                <a:srgbClr val="000000"/>
              </a:solidFill>
            </a:endParaRPr>
          </a:p>
        </p:txBody>
      </p:sp>
      <p:sp>
        <p:nvSpPr>
          <p:cNvPr id="7" name="bmkFld11AddPresentationTitle"/>
          <p:cNvSpPr txBox="1">
            <a:spLocks noChangeArrowheads="1"/>
          </p:cNvSpPr>
          <p:nvPr userDrawn="1"/>
        </p:nvSpPr>
        <p:spPr bwMode="auto">
          <a:xfrm>
            <a:off x="4570413" y="62801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endParaRPr lang="da-DK" sz="800" cap="all" dirty="0">
              <a:solidFill>
                <a:srgbClr val="000000"/>
              </a:solidFill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24406" y="6283325"/>
            <a:ext cx="360000" cy="15557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fld id="{31421AFA-3AE7-4CEA-BC9B-447859BED57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538" y="452438"/>
            <a:ext cx="7916862" cy="7477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7538" y="1644650"/>
            <a:ext cx="7913687" cy="40624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24406" y="6283325"/>
            <a:ext cx="360000" cy="15557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fld id="{31421AFA-3AE7-4CEA-BC9B-447859BED57B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7" name="bmkFld3AddPresentationTitle"/>
          <p:cNvSpPr txBox="1">
            <a:spLocks noChangeArrowheads="1"/>
          </p:cNvSpPr>
          <p:nvPr userDrawn="1"/>
        </p:nvSpPr>
        <p:spPr bwMode="auto">
          <a:xfrm>
            <a:off x="4570413" y="62801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r>
              <a:rPr lang="de-DE" sz="800" cap="all" baseline="0" dirty="0" smtClean="0"/>
              <a:t>Halbzeitbewertung des ESF</a:t>
            </a:r>
            <a:endParaRPr lang="da-DK" sz="800" cap="all" baseline="0" dirty="0"/>
          </a:p>
        </p:txBody>
      </p:sp>
      <p:sp>
        <p:nvSpPr>
          <p:cNvPr id="8" name="bmkFld3AddDate"/>
          <p:cNvSpPr txBox="1">
            <a:spLocks noChangeArrowheads="1"/>
          </p:cNvSpPr>
          <p:nvPr userDrawn="1"/>
        </p:nvSpPr>
        <p:spPr bwMode="auto">
          <a:xfrm>
            <a:off x="4570413" y="61277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r>
              <a:rPr lang="da-DK" sz="800" cap="all" baseline="0" dirty="0" smtClean="0"/>
              <a:t>19.05.2010</a:t>
            </a:r>
            <a:endParaRPr lang="da-DK" sz="800" cap="all" baseline="0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 userDrawn="1"/>
        </p:nvSpPr>
        <p:spPr>
          <a:xfrm>
            <a:off x="6696000" y="3751200"/>
            <a:ext cx="1839600" cy="19548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4651200" y="3751200"/>
            <a:ext cx="1839600" cy="19548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2"/>
          </p:nvPr>
        </p:nvSpPr>
        <p:spPr>
          <a:xfrm>
            <a:off x="4651200" y="3752263"/>
            <a:ext cx="1839600" cy="1954800"/>
          </a:xfrm>
          <a:solidFill>
            <a:schemeClr val="accent6"/>
          </a:solidFill>
          <a:ln>
            <a:noFill/>
          </a:ln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icon to add picture</a:t>
            </a:r>
            <a:endParaRPr lang="da-DK" dirty="0"/>
          </a:p>
        </p:txBody>
      </p:sp>
      <p:sp>
        <p:nvSpPr>
          <p:cNvPr id="11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6696000" y="3752263"/>
            <a:ext cx="1839600" cy="1954800"/>
          </a:xfrm>
          <a:solidFill>
            <a:schemeClr val="accent6"/>
          </a:solidFill>
          <a:ln>
            <a:noFill/>
          </a:ln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da-DK"/>
          </a:p>
        </p:txBody>
      </p:sp>
      <p:sp>
        <p:nvSpPr>
          <p:cNvPr id="16" name="Rectangle 15"/>
          <p:cNvSpPr/>
          <p:nvPr userDrawn="1"/>
        </p:nvSpPr>
        <p:spPr>
          <a:xfrm>
            <a:off x="4651200" y="1655763"/>
            <a:ext cx="3884400" cy="19548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538" y="452438"/>
            <a:ext cx="7916862" cy="7477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7538" y="1644650"/>
            <a:ext cx="3879850" cy="406241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bmkFld12AddDate"/>
          <p:cNvSpPr txBox="1">
            <a:spLocks noChangeArrowheads="1"/>
          </p:cNvSpPr>
          <p:nvPr userDrawn="1"/>
        </p:nvSpPr>
        <p:spPr bwMode="auto">
          <a:xfrm>
            <a:off x="4570413" y="61277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endParaRPr lang="da-DK" sz="800" cap="all" dirty="0">
              <a:solidFill>
                <a:srgbClr val="000000"/>
              </a:solidFill>
            </a:endParaRPr>
          </a:p>
        </p:txBody>
      </p:sp>
      <p:sp>
        <p:nvSpPr>
          <p:cNvPr id="7" name="bmkFld12AddPresentationTitle"/>
          <p:cNvSpPr txBox="1">
            <a:spLocks noChangeArrowheads="1"/>
          </p:cNvSpPr>
          <p:nvPr userDrawn="1"/>
        </p:nvSpPr>
        <p:spPr bwMode="auto">
          <a:xfrm>
            <a:off x="4570413" y="62801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endParaRPr lang="da-DK" sz="800" cap="all" dirty="0">
              <a:solidFill>
                <a:srgbClr val="000000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4651200" y="1645200"/>
            <a:ext cx="3884400" cy="1954800"/>
          </a:xfrm>
          <a:solidFill>
            <a:schemeClr val="accent6"/>
          </a:solidFill>
          <a:ln>
            <a:noFill/>
          </a:ln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da-DK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24406" y="6283325"/>
            <a:ext cx="360000" cy="15557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fld id="{31421AFA-3AE7-4CEA-BC9B-447859BED57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6696000" y="1644650"/>
            <a:ext cx="1839600" cy="1954800"/>
          </a:xfrm>
          <a:solidFill>
            <a:schemeClr val="accent6"/>
          </a:solidFill>
          <a:ln>
            <a:noFill/>
          </a:ln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da-DK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4651200" y="1644650"/>
            <a:ext cx="1839600" cy="1954800"/>
          </a:xfrm>
          <a:solidFill>
            <a:schemeClr val="accent6"/>
          </a:solidFill>
          <a:ln>
            <a:noFill/>
          </a:ln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da-DK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2"/>
          </p:nvPr>
        </p:nvSpPr>
        <p:spPr>
          <a:xfrm>
            <a:off x="4651200" y="3752263"/>
            <a:ext cx="1839600" cy="1954800"/>
          </a:xfrm>
          <a:solidFill>
            <a:schemeClr val="accent6"/>
          </a:solidFill>
          <a:ln>
            <a:noFill/>
          </a:ln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da-DK"/>
          </a:p>
        </p:txBody>
      </p:sp>
      <p:sp>
        <p:nvSpPr>
          <p:cNvPr id="11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6696000" y="3752263"/>
            <a:ext cx="1839600" cy="1954800"/>
          </a:xfrm>
          <a:solidFill>
            <a:schemeClr val="accent6"/>
          </a:solidFill>
          <a:ln>
            <a:noFill/>
          </a:ln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da-DK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538" y="452438"/>
            <a:ext cx="7916862" cy="7477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7538" y="1644650"/>
            <a:ext cx="3879850" cy="406241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bmkFld13AddDate"/>
          <p:cNvSpPr txBox="1">
            <a:spLocks noChangeArrowheads="1"/>
          </p:cNvSpPr>
          <p:nvPr userDrawn="1"/>
        </p:nvSpPr>
        <p:spPr bwMode="auto">
          <a:xfrm>
            <a:off x="4570413" y="61277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endParaRPr lang="da-DK" sz="800" cap="all" dirty="0">
              <a:solidFill>
                <a:srgbClr val="000000"/>
              </a:solidFill>
            </a:endParaRPr>
          </a:p>
        </p:txBody>
      </p:sp>
      <p:sp>
        <p:nvSpPr>
          <p:cNvPr id="7" name="bmkFld13AddPresentationTitle"/>
          <p:cNvSpPr txBox="1">
            <a:spLocks noChangeArrowheads="1"/>
          </p:cNvSpPr>
          <p:nvPr userDrawn="1"/>
        </p:nvSpPr>
        <p:spPr bwMode="auto">
          <a:xfrm>
            <a:off x="4570413" y="62801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endParaRPr lang="da-DK" sz="800" cap="all" dirty="0">
              <a:solidFill>
                <a:srgbClr val="000000"/>
              </a:solidFill>
            </a:endParaRP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24406" y="6283325"/>
            <a:ext cx="360000" cy="15557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fld id="{31421AFA-3AE7-4CEA-BC9B-447859BED57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full sl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noFill/>
        </p:spPr>
        <p:txBody>
          <a:bodyPr/>
          <a:lstStyle>
            <a:lvl1pPr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da-DK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538" y="452438"/>
            <a:ext cx="7916862" cy="74771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bmkFld6AddDate"/>
          <p:cNvSpPr txBox="1">
            <a:spLocks noChangeArrowheads="1"/>
          </p:cNvSpPr>
          <p:nvPr userDrawn="1"/>
        </p:nvSpPr>
        <p:spPr bwMode="auto">
          <a:xfrm>
            <a:off x="4570413" y="61277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endParaRPr lang="da-DK" sz="800" cap="all" dirty="0">
              <a:solidFill>
                <a:srgbClr val="000000"/>
              </a:solidFill>
            </a:endParaRPr>
          </a:p>
        </p:txBody>
      </p:sp>
      <p:sp>
        <p:nvSpPr>
          <p:cNvPr id="6" name="bmkFld6AddPresentationTitle"/>
          <p:cNvSpPr txBox="1">
            <a:spLocks noChangeArrowheads="1"/>
          </p:cNvSpPr>
          <p:nvPr userDrawn="1"/>
        </p:nvSpPr>
        <p:spPr bwMode="auto">
          <a:xfrm>
            <a:off x="4570413" y="62801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endParaRPr lang="da-DK" sz="800" cap="all" dirty="0">
              <a:solidFill>
                <a:srgbClr val="000000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24406" y="6283325"/>
            <a:ext cx="360000" cy="15557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fld id="{31421AFA-3AE7-4CEA-BC9B-447859BED57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l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mkFld14AddDate"/>
          <p:cNvSpPr txBox="1">
            <a:spLocks noChangeArrowheads="1"/>
          </p:cNvSpPr>
          <p:nvPr userDrawn="1"/>
        </p:nvSpPr>
        <p:spPr bwMode="auto">
          <a:xfrm>
            <a:off x="4570413" y="61277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endParaRPr lang="da-DK" sz="800" cap="all" dirty="0">
              <a:solidFill>
                <a:srgbClr val="000000"/>
              </a:solidFill>
            </a:endParaRPr>
          </a:p>
        </p:txBody>
      </p:sp>
      <p:sp>
        <p:nvSpPr>
          <p:cNvPr id="4" name="bmkFld14AddPresentationTitle"/>
          <p:cNvSpPr txBox="1">
            <a:spLocks noChangeArrowheads="1"/>
          </p:cNvSpPr>
          <p:nvPr userDrawn="1"/>
        </p:nvSpPr>
        <p:spPr bwMode="auto">
          <a:xfrm>
            <a:off x="4570413" y="62801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endParaRPr lang="da-DK" sz="800" cap="all" dirty="0">
              <a:solidFill>
                <a:srgbClr val="000000"/>
              </a:solidFill>
            </a:endParaRP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noFill/>
        </p:spPr>
        <p:txBody>
          <a:bodyPr/>
          <a:lstStyle>
            <a:lvl1pPr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da-DK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mkFld15AddDate"/>
          <p:cNvSpPr txBox="1">
            <a:spLocks noChangeArrowheads="1"/>
          </p:cNvSpPr>
          <p:nvPr userDrawn="1"/>
        </p:nvSpPr>
        <p:spPr bwMode="auto">
          <a:xfrm>
            <a:off x="4570413" y="61277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endParaRPr lang="da-DK" sz="800" cap="all" dirty="0">
              <a:solidFill>
                <a:srgbClr val="000000"/>
              </a:solidFill>
            </a:endParaRPr>
          </a:p>
        </p:txBody>
      </p:sp>
      <p:sp>
        <p:nvSpPr>
          <p:cNvPr id="4" name="bmkFld15AddPresentationTitle"/>
          <p:cNvSpPr txBox="1">
            <a:spLocks noChangeArrowheads="1"/>
          </p:cNvSpPr>
          <p:nvPr userDrawn="1"/>
        </p:nvSpPr>
        <p:spPr bwMode="auto">
          <a:xfrm>
            <a:off x="4570413" y="62801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endParaRPr lang="da-DK" sz="800" cap="all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24406" y="6283325"/>
            <a:ext cx="360000" cy="15557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fld id="{31421AFA-3AE7-4CEA-BC9B-447859BED57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ctrTitle"/>
          </p:nvPr>
        </p:nvSpPr>
        <p:spPr>
          <a:xfrm>
            <a:off x="617538" y="452439"/>
            <a:ext cx="7913687" cy="984885"/>
          </a:xfrm>
        </p:spPr>
        <p:txBody>
          <a:bodyPr tIns="0"/>
          <a:lstStyle>
            <a:lvl1pPr>
              <a:defRPr sz="3200" cap="all" baseline="0" smtClean="0"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a-DK" dirty="0" smtClean="0"/>
          </a:p>
        </p:txBody>
      </p:sp>
      <p:sp>
        <p:nvSpPr>
          <p:cNvPr id="27660" name="bmkFld16AddDate"/>
          <p:cNvSpPr txBox="1">
            <a:spLocks noChangeArrowheads="1"/>
          </p:cNvSpPr>
          <p:nvPr userDrawn="1"/>
        </p:nvSpPr>
        <p:spPr bwMode="auto">
          <a:xfrm>
            <a:off x="4570413" y="61277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r>
              <a:rPr lang="da-DK" sz="800" cap="all" smtClean="0">
                <a:solidFill>
                  <a:srgbClr val="FFFFFF"/>
                </a:solidFill>
              </a:rPr>
              <a:t>25.01.2011</a:t>
            </a:r>
            <a:endParaRPr lang="da-DK" sz="800" cap="all" dirty="0">
              <a:solidFill>
                <a:srgbClr val="FFFFFF"/>
              </a:solidFill>
            </a:endParaRPr>
          </a:p>
        </p:txBody>
      </p:sp>
      <p:sp>
        <p:nvSpPr>
          <p:cNvPr id="27661" name="bmkFld16AddPresentationTitle"/>
          <p:cNvSpPr txBox="1">
            <a:spLocks noChangeArrowheads="1"/>
          </p:cNvSpPr>
          <p:nvPr userDrawn="1"/>
        </p:nvSpPr>
        <p:spPr bwMode="auto">
          <a:xfrm>
            <a:off x="4570413" y="62801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endParaRPr lang="da-DK" sz="800" cap="all" dirty="0">
              <a:solidFill>
                <a:srgbClr val="FFFFFF"/>
              </a:solidFill>
            </a:endParaRPr>
          </a:p>
        </p:txBody>
      </p:sp>
      <p:pic>
        <p:nvPicPr>
          <p:cNvPr id="8" name="Picture 7" descr="ramboel_5.wm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3433" y="6155678"/>
            <a:ext cx="1223467" cy="254203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24406" y="6283325"/>
            <a:ext cx="360000" cy="1555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fld id="{31421AFA-3AE7-4CEA-BC9B-447859BED57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538" y="452438"/>
            <a:ext cx="7916862" cy="7477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bmkFld6AddDate"/>
          <p:cNvSpPr txBox="1">
            <a:spLocks noChangeArrowheads="1"/>
          </p:cNvSpPr>
          <p:nvPr userDrawn="1"/>
        </p:nvSpPr>
        <p:spPr bwMode="auto">
          <a:xfrm>
            <a:off x="4570413" y="61277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r>
              <a:rPr lang="da-DK" sz="800" cap="all" baseline="0" smtClean="0"/>
              <a:t>25.01.2011</a:t>
            </a:r>
            <a:endParaRPr lang="da-DK" sz="800" cap="all" baseline="0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24406" y="6283325"/>
            <a:ext cx="360000" cy="15557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fld id="{31421AFA-3AE7-4CEA-BC9B-447859BED57B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7" name="bmkFld3AddPresentationTitle"/>
          <p:cNvSpPr txBox="1">
            <a:spLocks noChangeArrowheads="1"/>
          </p:cNvSpPr>
          <p:nvPr userDrawn="1"/>
        </p:nvSpPr>
        <p:spPr bwMode="auto">
          <a:xfrm>
            <a:off x="4570413" y="62801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r>
              <a:rPr lang="de-DE" sz="800" cap="all" baseline="0" dirty="0" smtClean="0"/>
              <a:t>Halbzeitbewertung des ESF</a:t>
            </a:r>
            <a:endParaRPr lang="da-DK" sz="800" cap="all" baseline="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538" y="452438"/>
            <a:ext cx="7916862" cy="7477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7538" y="1644650"/>
            <a:ext cx="3879850" cy="406241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9788" y="1644650"/>
            <a:ext cx="3881437" cy="406241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bmkFld7AddDate"/>
          <p:cNvSpPr txBox="1">
            <a:spLocks noChangeArrowheads="1"/>
          </p:cNvSpPr>
          <p:nvPr userDrawn="1"/>
        </p:nvSpPr>
        <p:spPr bwMode="auto">
          <a:xfrm>
            <a:off x="4570413" y="61277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r>
              <a:rPr lang="da-DK" sz="800" cap="all" baseline="0" smtClean="0"/>
              <a:t>25.01.2011</a:t>
            </a:r>
            <a:endParaRPr lang="da-DK" sz="800" cap="all" baseline="0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24406" y="6283325"/>
            <a:ext cx="360000" cy="15557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fld id="{31421AFA-3AE7-4CEA-BC9B-447859BED57B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11" name="bmkFld3AddPresentationTitle"/>
          <p:cNvSpPr txBox="1">
            <a:spLocks noChangeArrowheads="1"/>
          </p:cNvSpPr>
          <p:nvPr userDrawn="1"/>
        </p:nvSpPr>
        <p:spPr bwMode="auto">
          <a:xfrm>
            <a:off x="4570413" y="628652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r>
              <a:rPr lang="de-DE" sz="800" cap="all" baseline="0" dirty="0" smtClean="0"/>
              <a:t>Halbzeitbewertung des ESF</a:t>
            </a:r>
            <a:endParaRPr lang="da-DK" sz="800" cap="all" baseline="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9144000" cy="28692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0" y="-1"/>
            <a:ext cx="9144000" cy="2869200"/>
          </a:xfrm>
          <a:solidFill>
            <a:schemeClr val="accent6"/>
          </a:solidFill>
          <a:ln>
            <a:noFill/>
          </a:ln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da-DK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538" y="3376800"/>
            <a:ext cx="3661200" cy="900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9788" y="3376799"/>
            <a:ext cx="3881437" cy="2332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bmkFld8AddDate"/>
          <p:cNvSpPr txBox="1">
            <a:spLocks noChangeArrowheads="1"/>
          </p:cNvSpPr>
          <p:nvPr userDrawn="1"/>
        </p:nvSpPr>
        <p:spPr bwMode="auto">
          <a:xfrm>
            <a:off x="4570413" y="61277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r>
              <a:rPr lang="da-DK" sz="800" cap="all" baseline="0" smtClean="0"/>
              <a:t>25.01.2011</a:t>
            </a:r>
            <a:endParaRPr lang="da-DK" sz="800" cap="all" baseline="0" dirty="0"/>
          </a:p>
        </p:txBody>
      </p:sp>
      <p:sp>
        <p:nvSpPr>
          <p:cNvPr id="8" name="bmkFld8AddPresentationTitle"/>
          <p:cNvSpPr txBox="1">
            <a:spLocks noChangeArrowheads="1"/>
          </p:cNvSpPr>
          <p:nvPr userDrawn="1"/>
        </p:nvSpPr>
        <p:spPr bwMode="auto">
          <a:xfrm>
            <a:off x="4570413" y="62801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endParaRPr lang="da-DK" sz="800" cap="all" baseline="0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24406" y="6283325"/>
            <a:ext cx="360000" cy="15557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fld id="{31421AFA-3AE7-4CEA-BC9B-447859BED57B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538" y="452438"/>
            <a:ext cx="7916862" cy="7477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17538" y="1644650"/>
            <a:ext cx="3879850" cy="40624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9788" y="1644650"/>
            <a:ext cx="3881437" cy="19542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9788" y="3751263"/>
            <a:ext cx="3881437" cy="195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bmkFld9AddDate"/>
          <p:cNvSpPr txBox="1">
            <a:spLocks noChangeArrowheads="1"/>
          </p:cNvSpPr>
          <p:nvPr userDrawn="1"/>
        </p:nvSpPr>
        <p:spPr bwMode="auto">
          <a:xfrm>
            <a:off x="4570413" y="61277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r>
              <a:rPr lang="da-DK" sz="800" cap="all" baseline="0" smtClean="0"/>
              <a:t>25.01.2011</a:t>
            </a:r>
            <a:endParaRPr lang="da-DK" sz="800" cap="all" baseline="0" dirty="0"/>
          </a:p>
        </p:txBody>
      </p:sp>
      <p:sp>
        <p:nvSpPr>
          <p:cNvPr id="8" name="bmkFld9AddPresentationTitle"/>
          <p:cNvSpPr txBox="1">
            <a:spLocks noChangeArrowheads="1"/>
          </p:cNvSpPr>
          <p:nvPr userDrawn="1"/>
        </p:nvSpPr>
        <p:spPr bwMode="auto">
          <a:xfrm>
            <a:off x="4570413" y="62801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endParaRPr lang="da-DK" sz="800" cap="all" baseline="0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24406" y="6283325"/>
            <a:ext cx="360000" cy="15557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fld id="{31421AFA-3AE7-4CEA-BC9B-447859BED57B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sm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4651200" y="1645200"/>
            <a:ext cx="3884400" cy="19548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538" y="452438"/>
            <a:ext cx="7916862" cy="7477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7538" y="1644650"/>
            <a:ext cx="3879850" cy="406241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bmkFld10AddDate"/>
          <p:cNvSpPr txBox="1">
            <a:spLocks noChangeArrowheads="1"/>
          </p:cNvSpPr>
          <p:nvPr userDrawn="1"/>
        </p:nvSpPr>
        <p:spPr bwMode="auto">
          <a:xfrm>
            <a:off x="4570413" y="61277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r>
              <a:rPr lang="da-DK" sz="800" cap="all" baseline="0" smtClean="0"/>
              <a:t>25.01.2011</a:t>
            </a:r>
            <a:endParaRPr lang="da-DK" sz="800" cap="all" baseline="0" dirty="0"/>
          </a:p>
        </p:txBody>
      </p:sp>
      <p:sp>
        <p:nvSpPr>
          <p:cNvPr id="7" name="bmkFld10AddPresentationTitle"/>
          <p:cNvSpPr txBox="1">
            <a:spLocks noChangeArrowheads="1"/>
          </p:cNvSpPr>
          <p:nvPr userDrawn="1"/>
        </p:nvSpPr>
        <p:spPr bwMode="auto">
          <a:xfrm>
            <a:off x="4570413" y="62801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endParaRPr lang="da-DK" sz="800" cap="all" baseline="0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4651200" y="1645200"/>
            <a:ext cx="3884400" cy="1954800"/>
          </a:xfrm>
          <a:solidFill>
            <a:schemeClr val="accent6"/>
          </a:solidFill>
          <a:ln>
            <a:noFill/>
          </a:ln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da-DK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24406" y="6283325"/>
            <a:ext cx="360000" cy="15557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fld id="{31421AFA-3AE7-4CEA-BC9B-447859BED57B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42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31.xml"/><Relationship Id="rId16" Type="http://schemas.openxmlformats.org/officeDocument/2006/relationships/slideLayout" Target="../slideLayouts/slideLayout45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617538" y="452438"/>
            <a:ext cx="7916862" cy="74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1800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mtClean="0"/>
              <a:t>P</a:t>
            </a:r>
            <a:r>
              <a:rPr lang="da-DK" smtClean="0"/>
              <a:t>resentation title</a:t>
            </a:r>
            <a:br>
              <a:rPr lang="da-DK" smtClean="0"/>
            </a:br>
            <a:r>
              <a:rPr lang="da-DK" smtClean="0"/>
              <a:t>(in cyan)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24406" y="6283325"/>
            <a:ext cx="360000" cy="15557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fld id="{31421AFA-3AE7-4CEA-BC9B-447859BED57B}" type="slidenum">
              <a:rPr lang="en-US"/>
              <a:pPr/>
              <a:t>‹#›</a:t>
            </a:fld>
            <a:endParaRPr lang="en-US" dirty="0"/>
          </a:p>
        </p:txBody>
      </p:sp>
      <p:pic>
        <p:nvPicPr>
          <p:cNvPr id="1030" name="Picture 12" descr="logo_powerpoint_01-01.jpg"/>
          <p:cNvPicPr>
            <a:picLocks noChangeAspect="1"/>
          </p:cNvPicPr>
          <p:nvPr/>
        </p:nvPicPr>
        <p:blipFill>
          <a:blip r:embed="rId18" cstate="screen"/>
          <a:srcRect/>
          <a:stretch>
            <a:fillRect/>
          </a:stretch>
        </p:blipFill>
        <p:spPr bwMode="auto">
          <a:xfrm>
            <a:off x="0" y="6146800"/>
            <a:ext cx="18669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7538" y="1644650"/>
            <a:ext cx="7913687" cy="406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600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 smtClean="0"/>
          </a:p>
        </p:txBody>
      </p:sp>
      <p:sp>
        <p:nvSpPr>
          <p:cNvPr id="1039" name="Design1AddDate"/>
          <p:cNvSpPr txBox="1">
            <a:spLocks noChangeArrowheads="1"/>
          </p:cNvSpPr>
          <p:nvPr/>
        </p:nvSpPr>
        <p:spPr bwMode="auto">
          <a:xfrm>
            <a:off x="4570413" y="61277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endParaRPr lang="da-DK" sz="800" cap="all" baseline="0"/>
          </a:p>
        </p:txBody>
      </p:sp>
      <p:sp>
        <p:nvSpPr>
          <p:cNvPr id="1040" name="Design1AddPresentationTitle"/>
          <p:cNvSpPr txBox="1">
            <a:spLocks noChangeArrowheads="1"/>
          </p:cNvSpPr>
          <p:nvPr/>
        </p:nvSpPr>
        <p:spPr bwMode="auto">
          <a:xfrm>
            <a:off x="4570413" y="62801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endParaRPr lang="da-DK" sz="800" cap="all" baseline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  <p:sldLayoutId id="2147483745" r:id="rId12"/>
    <p:sldLayoutId id="2147483749" r:id="rId13"/>
    <p:sldLayoutId id="2147483746" r:id="rId14"/>
    <p:sldLayoutId id="2147483747" r:id="rId15"/>
    <p:sldLayoutId id="2147483748" r:id="rId16"/>
  </p:sldLayoutIdLst>
  <p:hf sldNum="0" hdr="0" ft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400" b="1" kern="1200" cap="all">
          <a:solidFill>
            <a:schemeClr val="tx2"/>
          </a:solidFill>
          <a:latin typeface="Verdana"/>
          <a:ea typeface="ＭＳ Ｐゴシック" pitchFamily="-111" charset="-128"/>
          <a:cs typeface="ＭＳ Ｐゴシック" pitchFamily="-111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-111" charset="0"/>
          <a:ea typeface="ＭＳ Ｐゴシック" pitchFamily="-111" charset="-128"/>
          <a:cs typeface="ＭＳ Ｐゴシック" pitchFamily="-111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-111" charset="0"/>
          <a:ea typeface="ＭＳ Ｐゴシック" pitchFamily="-111" charset="-128"/>
          <a:cs typeface="ＭＳ Ｐゴシック" pitchFamily="-111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-111" charset="0"/>
          <a:ea typeface="ＭＳ Ｐゴシック" pitchFamily="-111" charset="-128"/>
          <a:cs typeface="ＭＳ Ｐゴシック" pitchFamily="-111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-111" charset="0"/>
          <a:ea typeface="ＭＳ Ｐゴシック" pitchFamily="-111" charset="-128"/>
          <a:cs typeface="ＭＳ Ｐゴシック" pitchFamily="-111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-111" charset="0"/>
          <a:ea typeface="ＭＳ Ｐゴシック" pitchFamily="-111" charset="-128"/>
          <a:cs typeface="ＭＳ Ｐゴシック" pitchFamily="-111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-111" charset="0"/>
          <a:ea typeface="ＭＳ Ｐゴシック" pitchFamily="-111" charset="-128"/>
          <a:cs typeface="ＭＳ Ｐゴシック" pitchFamily="-111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-111" charset="0"/>
          <a:ea typeface="ＭＳ Ｐゴシック" pitchFamily="-111" charset="-128"/>
          <a:cs typeface="ＭＳ Ｐゴシック" pitchFamily="-111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-111" charset="0"/>
          <a:ea typeface="ＭＳ Ｐゴシック" pitchFamily="-111" charset="-128"/>
          <a:cs typeface="ＭＳ Ｐゴシック" pitchFamily="-111" charset="-128"/>
        </a:defRPr>
      </a:lvl9pPr>
    </p:titleStyle>
    <p:bodyStyle>
      <a:lvl1pPr marL="190500" indent="-203200" algn="l" defTabSz="457200" rtl="0" eaLnBrk="1" fontAlgn="base" hangingPunct="1">
        <a:lnSpc>
          <a:spcPts val="2163"/>
        </a:lnSpc>
        <a:spcBef>
          <a:spcPct val="0"/>
        </a:spcBef>
        <a:spcAft>
          <a:spcPts val="1500"/>
        </a:spcAft>
        <a:buFont typeface="Verdana" pitchFamily="34" charset="0"/>
        <a:buChar char="•"/>
        <a:defRPr kern="1200">
          <a:solidFill>
            <a:schemeClr val="tx1"/>
          </a:solidFill>
          <a:latin typeface="Verdana"/>
          <a:ea typeface="ＭＳ Ｐゴシック" pitchFamily="-111" charset="-128"/>
          <a:cs typeface="ＭＳ Ｐゴシック" pitchFamily="-111" charset="-128"/>
        </a:defRPr>
      </a:lvl1pPr>
      <a:lvl2pPr marL="571500" indent="-177800" algn="l" defTabSz="457200" rtl="0" eaLnBrk="1" fontAlgn="base" hangingPunct="1">
        <a:lnSpc>
          <a:spcPts val="1925"/>
        </a:lnSpc>
        <a:spcBef>
          <a:spcPct val="0"/>
        </a:spcBef>
        <a:spcAft>
          <a:spcPts val="1500"/>
        </a:spcAft>
        <a:buFont typeface="Verdana" pitchFamily="34" charset="0"/>
        <a:buChar char="•"/>
        <a:defRPr sz="1600" kern="1200">
          <a:solidFill>
            <a:schemeClr val="tx1"/>
          </a:solidFill>
          <a:latin typeface="Verdana"/>
          <a:ea typeface="ＭＳ Ｐゴシック" pitchFamily="-111" charset="-128"/>
          <a:cs typeface="+mn-cs"/>
        </a:defRPr>
      </a:lvl2pPr>
      <a:lvl3pPr marL="914400" indent="-152400" algn="l" defTabSz="457200" rtl="0" eaLnBrk="1" fontAlgn="base" hangingPunct="1">
        <a:lnSpc>
          <a:spcPts val="1675"/>
        </a:lnSpc>
        <a:spcBef>
          <a:spcPct val="0"/>
        </a:spcBef>
        <a:spcAft>
          <a:spcPts val="1500"/>
        </a:spcAft>
        <a:buFont typeface="Verdana" pitchFamily="34" charset="0"/>
        <a:buChar char="•"/>
        <a:defRPr sz="1400" kern="1200">
          <a:solidFill>
            <a:schemeClr val="tx1"/>
          </a:solidFill>
          <a:latin typeface="Verdana"/>
          <a:ea typeface="ＭＳ Ｐゴシック" pitchFamily="-111" charset="-128"/>
          <a:cs typeface="+mn-cs"/>
        </a:defRPr>
      </a:lvl3pPr>
      <a:lvl4pPr marL="1254125" indent="-161925" algn="l" defTabSz="457200" rtl="0" eaLnBrk="1" fontAlgn="base" hangingPunct="1">
        <a:lnSpc>
          <a:spcPts val="1438"/>
        </a:lnSpc>
        <a:spcBef>
          <a:spcPct val="0"/>
        </a:spcBef>
        <a:spcAft>
          <a:spcPts val="1500"/>
        </a:spcAft>
        <a:buFont typeface="Verdana" pitchFamily="34" charset="0"/>
        <a:buChar char="•"/>
        <a:defRPr sz="1400" kern="1200">
          <a:solidFill>
            <a:schemeClr val="tx1"/>
          </a:solidFill>
          <a:latin typeface="Verdana"/>
          <a:ea typeface="ＭＳ Ｐゴシック" pitchFamily="-111" charset="-128"/>
          <a:cs typeface="+mn-cs"/>
        </a:defRPr>
      </a:lvl4pPr>
      <a:lvl5pPr marL="1566863" indent="-169863" algn="l" defTabSz="457200" rtl="0" eaLnBrk="1" fontAlgn="base" hangingPunct="1">
        <a:lnSpc>
          <a:spcPts val="1200"/>
        </a:lnSpc>
        <a:spcBef>
          <a:spcPct val="0"/>
        </a:spcBef>
        <a:spcAft>
          <a:spcPts val="1500"/>
        </a:spcAft>
        <a:buFont typeface="Verdana" pitchFamily="34" charset="0"/>
        <a:buChar char="•"/>
        <a:defRPr sz="1400" kern="1200">
          <a:solidFill>
            <a:schemeClr val="tx1"/>
          </a:solidFill>
          <a:latin typeface="Verdana"/>
          <a:ea typeface="ＭＳ Ｐゴシック" pitchFamily="-111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617538" y="452438"/>
            <a:ext cx="7916862" cy="74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1800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smtClean="0"/>
              <a:t>Presentation title</a:t>
            </a:r>
            <a:br>
              <a:rPr lang="en-GB" smtClean="0"/>
            </a:br>
            <a:r>
              <a:rPr lang="en-GB" smtClean="0"/>
              <a:t>(in cyan)</a:t>
            </a:r>
          </a:p>
        </p:txBody>
      </p:sp>
      <p:pic>
        <p:nvPicPr>
          <p:cNvPr id="13315" name="Picture 12" descr="logo_powerpoint_01-01.jpg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6146800"/>
            <a:ext cx="18669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7538" y="1644650"/>
            <a:ext cx="7913687" cy="406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600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3132138" y="6162675"/>
            <a:ext cx="5399087" cy="11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800">
                <a:solidFill>
                  <a:schemeClr val="bg2"/>
                </a:solidFill>
                <a:ea typeface="ＭＳ Ｐゴシック" pitchFamily="-111" charset="-128"/>
                <a:cs typeface="+mn-cs"/>
              </a:defRPr>
            </a:lvl1pPr>
          </a:lstStyle>
          <a:p>
            <a:pPr>
              <a:defRPr/>
            </a:pPr>
            <a:r>
              <a:rPr lang="en-GB">
                <a:solidFill>
                  <a:srgbClr val="797766"/>
                </a:solidFill>
              </a:rPr>
              <a:t>2008/08/08</a:t>
            </a:r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2138" y="6302375"/>
            <a:ext cx="5399087" cy="11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800">
                <a:solidFill>
                  <a:schemeClr val="bg2"/>
                </a:solidFill>
                <a:ea typeface="ＭＳ Ｐゴシック" pitchFamily="-111" charset="-128"/>
                <a:cs typeface="+mn-cs"/>
              </a:defRPr>
            </a:lvl1pPr>
          </a:lstStyle>
          <a:p>
            <a:pPr>
              <a:defRPr/>
            </a:pPr>
            <a:r>
              <a:rPr lang="en-GB">
                <a:solidFill>
                  <a:srgbClr val="797766"/>
                </a:solidFill>
              </a:rPr>
              <a:t>RAMBOLL MANAGEMENT</a:t>
            </a:r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132138" y="6022975"/>
            <a:ext cx="5399087" cy="11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800">
                <a:solidFill>
                  <a:schemeClr val="bg2"/>
                </a:solidFill>
                <a:ea typeface="ＭＳ Ｐゴシック" pitchFamily="-111" charset="-128"/>
                <a:cs typeface="+mn-cs"/>
              </a:defRPr>
            </a:lvl1pPr>
          </a:lstStyle>
          <a:p>
            <a:pPr>
              <a:defRPr/>
            </a:pPr>
            <a:fld id="{7C9D29EA-8C0D-48AC-B9D8-DFDEB7537C4B}" type="slidenum">
              <a:rPr lang="en-GB">
                <a:solidFill>
                  <a:srgbClr val="797766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797766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</p:sldLayoutIdLst>
  <p:hf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400" b="1" kern="1200" cap="all">
          <a:solidFill>
            <a:schemeClr val="tx2"/>
          </a:solidFill>
          <a:latin typeface="Verdana"/>
          <a:ea typeface="ＭＳ Ｐゴシック" pitchFamily="-111" charset="-128"/>
          <a:cs typeface="ＭＳ Ｐゴシック" pitchFamily="-111" charset="-128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-111" charset="0"/>
          <a:ea typeface="ＭＳ Ｐゴシック" pitchFamily="-111" charset="-128"/>
          <a:cs typeface="ＭＳ Ｐゴシック" pitchFamily="-111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-111" charset="0"/>
          <a:ea typeface="ＭＳ Ｐゴシック" pitchFamily="-111" charset="-128"/>
          <a:cs typeface="ＭＳ Ｐゴシック" pitchFamily="-111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-111" charset="0"/>
          <a:ea typeface="ＭＳ Ｐゴシック" pitchFamily="-111" charset="-128"/>
          <a:cs typeface="ＭＳ Ｐゴシック" pitchFamily="-111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-111" charset="0"/>
          <a:ea typeface="ＭＳ Ｐゴシック" pitchFamily="-111" charset="-128"/>
          <a:cs typeface="ＭＳ Ｐゴシック" pitchFamily="-111" charset="-128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-111" charset="0"/>
          <a:ea typeface="ＭＳ Ｐゴシック" pitchFamily="-111" charset="-128"/>
          <a:cs typeface="ＭＳ Ｐゴシック" pitchFamily="-111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-111" charset="0"/>
          <a:ea typeface="ＭＳ Ｐゴシック" pitchFamily="-111" charset="-128"/>
          <a:cs typeface="ＭＳ Ｐゴシック" pitchFamily="-111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-111" charset="0"/>
          <a:ea typeface="ＭＳ Ｐゴシック" pitchFamily="-111" charset="-128"/>
          <a:cs typeface="ＭＳ Ｐゴシック" pitchFamily="-111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-111" charset="0"/>
          <a:ea typeface="ＭＳ Ｐゴシック" pitchFamily="-111" charset="-128"/>
          <a:cs typeface="ＭＳ Ｐゴシック" pitchFamily="-111" charset="-128"/>
        </a:defRPr>
      </a:lvl9pPr>
    </p:titleStyle>
    <p:bodyStyle>
      <a:lvl1pPr marL="190500" indent="-203200" algn="l" defTabSz="457200" rtl="0" eaLnBrk="0" fontAlgn="base" hangingPunct="0">
        <a:lnSpc>
          <a:spcPts val="2163"/>
        </a:lnSpc>
        <a:spcBef>
          <a:spcPct val="0"/>
        </a:spcBef>
        <a:spcAft>
          <a:spcPts val="1500"/>
        </a:spcAft>
        <a:buFont typeface="Verdana" pitchFamily="34" charset="0"/>
        <a:buChar char="•"/>
        <a:defRPr kern="1200">
          <a:solidFill>
            <a:schemeClr val="tx1"/>
          </a:solidFill>
          <a:latin typeface="Verdana"/>
          <a:ea typeface="ＭＳ Ｐゴシック" pitchFamily="-111" charset="-128"/>
          <a:cs typeface="ＭＳ Ｐゴシック" pitchFamily="-111" charset="-128"/>
        </a:defRPr>
      </a:lvl1pPr>
      <a:lvl2pPr marL="571500" indent="-177800" algn="l" defTabSz="457200" rtl="0" eaLnBrk="0" fontAlgn="base" hangingPunct="0">
        <a:lnSpc>
          <a:spcPts val="1925"/>
        </a:lnSpc>
        <a:spcBef>
          <a:spcPct val="0"/>
        </a:spcBef>
        <a:spcAft>
          <a:spcPts val="1500"/>
        </a:spcAft>
        <a:buFont typeface="Verdana" pitchFamily="34" charset="0"/>
        <a:buChar char="•"/>
        <a:defRPr sz="1600" kern="1200">
          <a:solidFill>
            <a:schemeClr val="tx1"/>
          </a:solidFill>
          <a:latin typeface="Verdana"/>
          <a:ea typeface="ＭＳ Ｐゴシック" pitchFamily="-111" charset="-128"/>
          <a:cs typeface="+mn-cs"/>
        </a:defRPr>
      </a:lvl2pPr>
      <a:lvl3pPr marL="914400" indent="-152400" algn="l" defTabSz="457200" rtl="0" eaLnBrk="0" fontAlgn="base" hangingPunct="0">
        <a:lnSpc>
          <a:spcPts val="1675"/>
        </a:lnSpc>
        <a:spcBef>
          <a:spcPct val="0"/>
        </a:spcBef>
        <a:spcAft>
          <a:spcPts val="1500"/>
        </a:spcAft>
        <a:buFont typeface="Verdana" pitchFamily="34" charset="0"/>
        <a:buChar char="•"/>
        <a:defRPr sz="1400" kern="1200">
          <a:solidFill>
            <a:schemeClr val="tx1"/>
          </a:solidFill>
          <a:latin typeface="Verdana"/>
          <a:ea typeface="ＭＳ Ｐゴシック" pitchFamily="-111" charset="-128"/>
          <a:cs typeface="+mn-cs"/>
        </a:defRPr>
      </a:lvl3pPr>
      <a:lvl4pPr marL="1219200" indent="-127000" algn="l" defTabSz="457200" rtl="0" eaLnBrk="0" fontAlgn="base" hangingPunct="0">
        <a:lnSpc>
          <a:spcPts val="1438"/>
        </a:lnSpc>
        <a:spcBef>
          <a:spcPct val="0"/>
        </a:spcBef>
        <a:spcAft>
          <a:spcPts val="1500"/>
        </a:spcAft>
        <a:buFont typeface="Verdana" pitchFamily="34" charset="0"/>
        <a:buChar char="•"/>
        <a:defRPr sz="1200" kern="1200">
          <a:solidFill>
            <a:schemeClr val="tx1"/>
          </a:solidFill>
          <a:latin typeface="Verdana"/>
          <a:ea typeface="ＭＳ Ｐゴシック" pitchFamily="-111" charset="-128"/>
          <a:cs typeface="+mn-cs"/>
        </a:defRPr>
      </a:lvl4pPr>
      <a:lvl5pPr marL="1498600" indent="-101600" algn="l" defTabSz="457200" rtl="0" eaLnBrk="0" fontAlgn="base" hangingPunct="0">
        <a:lnSpc>
          <a:spcPts val="1200"/>
        </a:lnSpc>
        <a:spcBef>
          <a:spcPct val="0"/>
        </a:spcBef>
        <a:spcAft>
          <a:spcPts val="1500"/>
        </a:spcAft>
        <a:buFont typeface="Verdana" pitchFamily="34" charset="0"/>
        <a:buChar char="•"/>
        <a:defRPr sz="1000" kern="1200">
          <a:solidFill>
            <a:schemeClr val="tx1"/>
          </a:solidFill>
          <a:latin typeface="Verdana"/>
          <a:ea typeface="ＭＳ Ｐゴシック" pitchFamily="-111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617538" y="452438"/>
            <a:ext cx="7916862" cy="74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1800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mtClean="0"/>
              <a:t>P</a:t>
            </a:r>
            <a:r>
              <a:rPr lang="da-DK" smtClean="0"/>
              <a:t>resentation title</a:t>
            </a:r>
            <a:br>
              <a:rPr lang="da-DK" smtClean="0"/>
            </a:br>
            <a:r>
              <a:rPr lang="da-DK" smtClean="0"/>
              <a:t>(in cyan)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24406" y="6283325"/>
            <a:ext cx="360000" cy="15557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fld id="{31421AFA-3AE7-4CEA-BC9B-447859BED57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030" name="Picture 12" descr="logo_powerpoint_01-01.jpg"/>
          <p:cNvPicPr>
            <a:picLocks noChangeAspect="1"/>
          </p:cNvPicPr>
          <p:nvPr/>
        </p:nvPicPr>
        <p:blipFill>
          <a:blip r:embed="rId18" cstate="screen"/>
          <a:srcRect/>
          <a:stretch>
            <a:fillRect/>
          </a:stretch>
        </p:blipFill>
        <p:spPr bwMode="auto">
          <a:xfrm>
            <a:off x="0" y="6146800"/>
            <a:ext cx="18669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7538" y="1644650"/>
            <a:ext cx="7913687" cy="406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600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 smtClean="0"/>
          </a:p>
        </p:txBody>
      </p:sp>
      <p:sp>
        <p:nvSpPr>
          <p:cNvPr id="1039" name="Design1AddDate"/>
          <p:cNvSpPr txBox="1">
            <a:spLocks noChangeArrowheads="1"/>
          </p:cNvSpPr>
          <p:nvPr/>
        </p:nvSpPr>
        <p:spPr bwMode="auto">
          <a:xfrm>
            <a:off x="4570413" y="61277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endParaRPr lang="da-DK" sz="800" cap="all">
              <a:solidFill>
                <a:srgbClr val="000000"/>
              </a:solidFill>
            </a:endParaRPr>
          </a:p>
        </p:txBody>
      </p:sp>
      <p:sp>
        <p:nvSpPr>
          <p:cNvPr id="1040" name="Design1AddPresentationTitle"/>
          <p:cNvSpPr txBox="1">
            <a:spLocks noChangeArrowheads="1"/>
          </p:cNvSpPr>
          <p:nvPr/>
        </p:nvSpPr>
        <p:spPr bwMode="auto">
          <a:xfrm>
            <a:off x="4570413" y="62801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endParaRPr lang="da-DK" sz="800" cap="all">
              <a:solidFill>
                <a:srgbClr val="000000"/>
              </a:solidFill>
            </a:endParaRPr>
          </a:p>
        </p:txBody>
      </p:sp>
      <p:sp>
        <p:nvSpPr>
          <p:cNvPr id="8" name="bmkFld3AddPresentationTitle"/>
          <p:cNvSpPr txBox="1">
            <a:spLocks noChangeArrowheads="1"/>
          </p:cNvSpPr>
          <p:nvPr userDrawn="1"/>
        </p:nvSpPr>
        <p:spPr bwMode="auto">
          <a:xfrm>
            <a:off x="4722813" y="64325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r>
              <a:rPr lang="de-DE" sz="800" cap="all" baseline="0" dirty="0" smtClean="0"/>
              <a:t>Halbzeitbewertung des ESF</a:t>
            </a:r>
            <a:endParaRPr lang="da-DK" sz="800" cap="all" baseline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  <p:sldLayoutId id="2147483777" r:id="rId13"/>
    <p:sldLayoutId id="2147483778" r:id="rId14"/>
    <p:sldLayoutId id="2147483779" r:id="rId15"/>
    <p:sldLayoutId id="2147483780" r:id="rId16"/>
  </p:sldLayoutIdLst>
  <p:hf sldNum="0" hdr="0" ft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400" b="1" kern="1200" cap="all">
          <a:solidFill>
            <a:schemeClr val="tx2"/>
          </a:solidFill>
          <a:latin typeface="Verdana"/>
          <a:ea typeface="ＭＳ Ｐゴシック" pitchFamily="-111" charset="-128"/>
          <a:cs typeface="ＭＳ Ｐゴシック" pitchFamily="-111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-111" charset="0"/>
          <a:ea typeface="ＭＳ Ｐゴシック" pitchFamily="-111" charset="-128"/>
          <a:cs typeface="ＭＳ Ｐゴシック" pitchFamily="-111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-111" charset="0"/>
          <a:ea typeface="ＭＳ Ｐゴシック" pitchFamily="-111" charset="-128"/>
          <a:cs typeface="ＭＳ Ｐゴシック" pitchFamily="-111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-111" charset="0"/>
          <a:ea typeface="ＭＳ Ｐゴシック" pitchFamily="-111" charset="-128"/>
          <a:cs typeface="ＭＳ Ｐゴシック" pitchFamily="-111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-111" charset="0"/>
          <a:ea typeface="ＭＳ Ｐゴシック" pitchFamily="-111" charset="-128"/>
          <a:cs typeface="ＭＳ Ｐゴシック" pitchFamily="-111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-111" charset="0"/>
          <a:ea typeface="ＭＳ Ｐゴシック" pitchFamily="-111" charset="-128"/>
          <a:cs typeface="ＭＳ Ｐゴシック" pitchFamily="-111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-111" charset="0"/>
          <a:ea typeface="ＭＳ Ｐゴシック" pitchFamily="-111" charset="-128"/>
          <a:cs typeface="ＭＳ Ｐゴシック" pitchFamily="-111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-111" charset="0"/>
          <a:ea typeface="ＭＳ Ｐゴシック" pitchFamily="-111" charset="-128"/>
          <a:cs typeface="ＭＳ Ｐゴシック" pitchFamily="-111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-111" charset="0"/>
          <a:ea typeface="ＭＳ Ｐゴシック" pitchFamily="-111" charset="-128"/>
          <a:cs typeface="ＭＳ Ｐゴシック" pitchFamily="-111" charset="-128"/>
        </a:defRPr>
      </a:lvl9pPr>
    </p:titleStyle>
    <p:bodyStyle>
      <a:lvl1pPr marL="190500" indent="-203200" algn="l" defTabSz="457200" rtl="0" eaLnBrk="1" fontAlgn="base" hangingPunct="1">
        <a:lnSpc>
          <a:spcPts val="2163"/>
        </a:lnSpc>
        <a:spcBef>
          <a:spcPct val="0"/>
        </a:spcBef>
        <a:spcAft>
          <a:spcPts val="1500"/>
        </a:spcAft>
        <a:buFont typeface="Verdana" pitchFamily="34" charset="0"/>
        <a:buChar char="•"/>
        <a:defRPr kern="1200">
          <a:solidFill>
            <a:schemeClr val="tx1"/>
          </a:solidFill>
          <a:latin typeface="Verdana"/>
          <a:ea typeface="ＭＳ Ｐゴシック" pitchFamily="-111" charset="-128"/>
          <a:cs typeface="ＭＳ Ｐゴシック" pitchFamily="-111" charset="-128"/>
        </a:defRPr>
      </a:lvl1pPr>
      <a:lvl2pPr marL="571500" indent="-177800" algn="l" defTabSz="457200" rtl="0" eaLnBrk="1" fontAlgn="base" hangingPunct="1">
        <a:lnSpc>
          <a:spcPts val="1925"/>
        </a:lnSpc>
        <a:spcBef>
          <a:spcPct val="0"/>
        </a:spcBef>
        <a:spcAft>
          <a:spcPts val="1500"/>
        </a:spcAft>
        <a:buFont typeface="Verdana" pitchFamily="34" charset="0"/>
        <a:buChar char="•"/>
        <a:defRPr sz="1600" kern="1200">
          <a:solidFill>
            <a:schemeClr val="tx1"/>
          </a:solidFill>
          <a:latin typeface="Verdana"/>
          <a:ea typeface="ＭＳ Ｐゴシック" pitchFamily="-111" charset="-128"/>
          <a:cs typeface="+mn-cs"/>
        </a:defRPr>
      </a:lvl2pPr>
      <a:lvl3pPr marL="914400" indent="-152400" algn="l" defTabSz="457200" rtl="0" eaLnBrk="1" fontAlgn="base" hangingPunct="1">
        <a:lnSpc>
          <a:spcPts val="1675"/>
        </a:lnSpc>
        <a:spcBef>
          <a:spcPct val="0"/>
        </a:spcBef>
        <a:spcAft>
          <a:spcPts val="1500"/>
        </a:spcAft>
        <a:buFont typeface="Verdana" pitchFamily="34" charset="0"/>
        <a:buChar char="•"/>
        <a:defRPr sz="1400" kern="1200">
          <a:solidFill>
            <a:schemeClr val="tx1"/>
          </a:solidFill>
          <a:latin typeface="Verdana"/>
          <a:ea typeface="ＭＳ Ｐゴシック" pitchFamily="-111" charset="-128"/>
          <a:cs typeface="+mn-cs"/>
        </a:defRPr>
      </a:lvl3pPr>
      <a:lvl4pPr marL="1254125" indent="-161925" algn="l" defTabSz="457200" rtl="0" eaLnBrk="1" fontAlgn="base" hangingPunct="1">
        <a:lnSpc>
          <a:spcPts val="1438"/>
        </a:lnSpc>
        <a:spcBef>
          <a:spcPct val="0"/>
        </a:spcBef>
        <a:spcAft>
          <a:spcPts val="1500"/>
        </a:spcAft>
        <a:buFont typeface="Verdana" pitchFamily="34" charset="0"/>
        <a:buChar char="•"/>
        <a:defRPr sz="1400" kern="1200">
          <a:solidFill>
            <a:schemeClr val="tx1"/>
          </a:solidFill>
          <a:latin typeface="Verdana"/>
          <a:ea typeface="ＭＳ Ｐゴシック" pitchFamily="-111" charset="-128"/>
          <a:cs typeface="+mn-cs"/>
        </a:defRPr>
      </a:lvl4pPr>
      <a:lvl5pPr marL="1566863" indent="-169863" algn="l" defTabSz="457200" rtl="0" eaLnBrk="1" fontAlgn="base" hangingPunct="1">
        <a:lnSpc>
          <a:spcPts val="1200"/>
        </a:lnSpc>
        <a:spcBef>
          <a:spcPct val="0"/>
        </a:spcBef>
        <a:spcAft>
          <a:spcPts val="1500"/>
        </a:spcAft>
        <a:buFont typeface="Verdana" pitchFamily="34" charset="0"/>
        <a:buChar char="•"/>
        <a:defRPr sz="1400" kern="1200">
          <a:solidFill>
            <a:schemeClr val="tx1"/>
          </a:solidFill>
          <a:latin typeface="Verdana"/>
          <a:ea typeface="ＭＳ Ｐゴシック" pitchFamily="-111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3.xml"/><Relationship Id="rId1" Type="http://schemas.openxmlformats.org/officeDocument/2006/relationships/themeOverride" Target="../theme/themeOverrid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sz="2000" dirty="0"/>
              <a:t>Niedersächsisches Ministerium für Wirtschaft, Arbeit und Verkehr</a:t>
            </a:r>
          </a:p>
        </p:txBody>
      </p:sp>
      <p:sp>
        <p:nvSpPr>
          <p:cNvPr id="12" name="Subtitle 11"/>
          <p:cNvSpPr>
            <a:spLocks noGrp="1"/>
          </p:cNvSpPr>
          <p:nvPr>
            <p:ph type="subTitle" sz="quarter" idx="1"/>
          </p:nvPr>
        </p:nvSpPr>
        <p:spPr>
          <a:xfrm>
            <a:off x="643664" y="4000504"/>
            <a:ext cx="7913687" cy="1571636"/>
          </a:xfrm>
        </p:spPr>
        <p:txBody>
          <a:bodyPr/>
          <a:lstStyle/>
          <a:p>
            <a:r>
              <a:rPr lang="de-DE" sz="2000" dirty="0"/>
              <a:t>Evaluation der Verortungsentscheidung der Einheitlichen Ansprechpartner in </a:t>
            </a:r>
            <a:r>
              <a:rPr lang="de-DE" sz="2000" dirty="0" smtClean="0"/>
              <a:t>Niedersachsen</a:t>
            </a:r>
          </a:p>
          <a:p>
            <a:endParaRPr lang="de-DE" sz="1200" dirty="0" smtClean="0"/>
          </a:p>
          <a:p>
            <a:r>
              <a:rPr lang="de-DE" sz="1400" dirty="0" smtClean="0"/>
              <a:t>Robert Kröber,</a:t>
            </a:r>
            <a:r>
              <a:rPr lang="da-DK" sz="1400" dirty="0" smtClean="0"/>
              <a:t> Henrik Harms, Prof. Dr. Frank Wallau</a:t>
            </a:r>
            <a:endParaRPr lang="de-DE" sz="1400" dirty="0" smtClean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74754" name="Picture 2" descr="N:\Communication\Foto Com\01 pic PPT Titel\leute in der gruppe 7,9x25,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24"/>
            <a:ext cx="9144000" cy="28463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/>
          <p:cNvSpPr txBox="1"/>
          <p:nvPr/>
        </p:nvSpPr>
        <p:spPr bwMode="auto">
          <a:xfrm>
            <a:off x="500034" y="2764361"/>
            <a:ext cx="8501090" cy="3593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600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177800" indent="-177800">
              <a:lnSpc>
                <a:spcPct val="120000"/>
              </a:lnSpc>
              <a:spcAft>
                <a:spcPts val="600"/>
              </a:spcAft>
              <a:buClr>
                <a:srgbClr val="009DE0"/>
              </a:buClr>
              <a:buFont typeface="Verdana" pitchFamily="34" charset="0"/>
              <a:buChar char="●"/>
              <a:tabLst>
                <a:tab pos="180975" algn="l"/>
              </a:tabLst>
            </a:pPr>
            <a:r>
              <a:rPr lang="de-DE" sz="1600" b="1" dirty="0" smtClean="0">
                <a:solidFill>
                  <a:srgbClr val="000000"/>
                </a:solidFill>
              </a:rPr>
              <a:t>Onlinebefragung aller 55 EAs </a:t>
            </a:r>
            <a:r>
              <a:rPr lang="de-DE" sz="1600" dirty="0" smtClean="0">
                <a:solidFill>
                  <a:srgbClr val="000000"/>
                </a:solidFill>
              </a:rPr>
              <a:t>zur Erhebung von Strukturdaten, Ausstattung, Zusammenarbeit mit Akteuren, etc. </a:t>
            </a:r>
          </a:p>
          <a:p>
            <a:pPr marL="177800" indent="-177800">
              <a:lnSpc>
                <a:spcPct val="120000"/>
              </a:lnSpc>
              <a:spcAft>
                <a:spcPts val="600"/>
              </a:spcAft>
              <a:buClr>
                <a:srgbClr val="009DE0"/>
              </a:buClr>
              <a:buFont typeface="Verdana" pitchFamily="34" charset="0"/>
              <a:buChar char="●"/>
              <a:tabLst>
                <a:tab pos="180975" algn="l"/>
              </a:tabLst>
            </a:pPr>
            <a:r>
              <a:rPr lang="de-DE" sz="1600" b="1" dirty="0" smtClean="0">
                <a:solidFill>
                  <a:srgbClr val="000000"/>
                </a:solidFill>
              </a:rPr>
              <a:t>Interviews mit 10 ausgewählten EA </a:t>
            </a:r>
            <a:r>
              <a:rPr lang="de-DE" sz="1600" dirty="0" smtClean="0">
                <a:solidFill>
                  <a:srgbClr val="000000"/>
                </a:solidFill>
              </a:rPr>
              <a:t>(ganztägige Vor-Ort Besuchen inkl. 2-3 Gesprächspartner) zur Erhebung von Prozessen, Verfahren und Kosten (detaillierte Prozesskostenanalyse mittels SKM)</a:t>
            </a:r>
          </a:p>
          <a:p>
            <a:pPr marL="177800" indent="-177800">
              <a:lnSpc>
                <a:spcPct val="120000"/>
              </a:lnSpc>
              <a:spcAft>
                <a:spcPts val="600"/>
              </a:spcAft>
              <a:buClr>
                <a:srgbClr val="009DE0"/>
              </a:buClr>
              <a:buFont typeface="Verdana" pitchFamily="34" charset="0"/>
              <a:buChar char="●"/>
              <a:tabLst>
                <a:tab pos="180975" algn="l"/>
              </a:tabLst>
            </a:pPr>
            <a:r>
              <a:rPr lang="de-DE" sz="1600" dirty="0" smtClean="0">
                <a:solidFill>
                  <a:srgbClr val="000000"/>
                </a:solidFill>
              </a:rPr>
              <a:t>Monatsweise </a:t>
            </a:r>
            <a:r>
              <a:rPr lang="de-DE" sz="1600" b="1" dirty="0" smtClean="0">
                <a:solidFill>
                  <a:srgbClr val="000000"/>
                </a:solidFill>
              </a:rPr>
              <a:t>Abfrage neuer </a:t>
            </a:r>
            <a:r>
              <a:rPr lang="de-DE" sz="1600" b="1" dirty="0" err="1" smtClean="0">
                <a:solidFill>
                  <a:srgbClr val="000000"/>
                </a:solidFill>
              </a:rPr>
              <a:t>Monitoring</a:t>
            </a:r>
            <a:r>
              <a:rPr lang="de-DE" sz="1600" b="1" dirty="0" smtClean="0">
                <a:solidFill>
                  <a:srgbClr val="000000"/>
                </a:solidFill>
              </a:rPr>
              <a:t>-Daten </a:t>
            </a:r>
            <a:r>
              <a:rPr lang="de-DE" sz="1600" dirty="0" smtClean="0">
                <a:solidFill>
                  <a:srgbClr val="000000"/>
                </a:solidFill>
              </a:rPr>
              <a:t>anhand standardisierter Fragebogen (Fallzahlen, Art, Herkunft/Inhalt, Schwierigkeitsgrad, etc.)</a:t>
            </a:r>
          </a:p>
          <a:p>
            <a:pPr marL="177800" indent="-177800">
              <a:lnSpc>
                <a:spcPct val="120000"/>
              </a:lnSpc>
              <a:spcAft>
                <a:spcPts val="600"/>
              </a:spcAft>
              <a:buClr>
                <a:srgbClr val="009DE0"/>
              </a:buClr>
              <a:buFont typeface="Verdana" pitchFamily="34" charset="0"/>
              <a:buChar char="●"/>
              <a:tabLst>
                <a:tab pos="180975" algn="l"/>
              </a:tabLst>
            </a:pPr>
            <a:r>
              <a:rPr lang="de-DE" sz="1600" b="1" dirty="0" smtClean="0">
                <a:solidFill>
                  <a:srgbClr val="000000"/>
                </a:solidFill>
              </a:rPr>
              <a:t>Telefonische Kundenzufriedenheitsbefragung</a:t>
            </a:r>
            <a:r>
              <a:rPr lang="de-DE" sz="1600" dirty="0" smtClean="0">
                <a:solidFill>
                  <a:srgbClr val="000000"/>
                </a:solidFill>
              </a:rPr>
              <a:t> von 300 Kunden und 300 Nicht-Kunden zur Bewertung der Arbeit und Servicequalität der EA </a:t>
            </a:r>
          </a:p>
          <a:p>
            <a:pPr marL="635000" lvl="1" indent="-177800" eaLnBrk="0" hangingPunct="0">
              <a:lnSpc>
                <a:spcPct val="120000"/>
              </a:lnSpc>
              <a:spcAft>
                <a:spcPts val="600"/>
              </a:spcAft>
              <a:buClr>
                <a:srgbClr val="009DE0"/>
              </a:buClr>
              <a:tabLst>
                <a:tab pos="180975" algn="l"/>
              </a:tabLst>
            </a:pPr>
            <a:r>
              <a:rPr lang="de-DE" sz="1600" i="1" dirty="0" smtClean="0">
                <a:solidFill>
                  <a:srgbClr val="000000"/>
                </a:solidFill>
                <a:sym typeface="Wingdings" pitchFamily="2" charset="2"/>
              </a:rPr>
              <a:t> </a:t>
            </a:r>
            <a:r>
              <a:rPr lang="de-DE" sz="1600" i="1" dirty="0" smtClean="0">
                <a:solidFill>
                  <a:srgbClr val="000000"/>
                </a:solidFill>
              </a:rPr>
              <a:t>Zusammenfassung der bisherigen Ergebnisse (2. Zwischenbericht)</a:t>
            </a:r>
          </a:p>
          <a:p>
            <a:pPr marL="12700" marR="0" indent="-25400" algn="l" defTabSz="457200" rtl="0" eaLnBrk="0" fontAlgn="base" latinLnBrk="0" hangingPunct="0">
              <a:lnSpc>
                <a:spcPts val="2163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524406" y="6283325"/>
            <a:ext cx="360000" cy="15557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fld id="{31421AFA-3AE7-4CEA-BC9B-447859BED57B}" type="slidenum">
              <a:rPr lang="en-US"/>
              <a:pPr/>
              <a:t>10</a:t>
            </a:fld>
            <a:endParaRPr lang="en-US" dirty="0"/>
          </a:p>
        </p:txBody>
      </p:sp>
      <p:sp>
        <p:nvSpPr>
          <p:cNvPr id="14" name="Title 6"/>
          <p:cNvSpPr>
            <a:spLocks noGrp="1"/>
          </p:cNvSpPr>
          <p:nvPr>
            <p:ph type="title"/>
          </p:nvPr>
        </p:nvSpPr>
        <p:spPr>
          <a:xfrm>
            <a:off x="617538" y="452438"/>
            <a:ext cx="8526462" cy="75684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1800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de-DE" dirty="0" smtClean="0"/>
              <a:t>Datenerhebung erfolgt auf der Ebene der </a:t>
            </a:r>
            <a:r>
              <a:rPr lang="de-DE" dirty="0" err="1" smtClean="0"/>
              <a:t>EA‘s</a:t>
            </a:r>
            <a:r>
              <a:rPr lang="de-DE" dirty="0" smtClean="0"/>
              <a:t> und auf Kunden-/Unternehmensebene</a:t>
            </a:r>
            <a:endParaRPr lang="de-DE" cap="none" dirty="0">
              <a:latin typeface="Verdana" pitchFamily="34" charset="0"/>
            </a:endParaRPr>
          </a:p>
        </p:txBody>
      </p:sp>
      <p:sp>
        <p:nvSpPr>
          <p:cNvPr id="24" name="bmkFld3AddDate"/>
          <p:cNvSpPr txBox="1">
            <a:spLocks noChangeArrowheads="1"/>
          </p:cNvSpPr>
          <p:nvPr/>
        </p:nvSpPr>
        <p:spPr bwMode="auto">
          <a:xfrm>
            <a:off x="4570413" y="61277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r>
              <a:rPr lang="da-DK" sz="800" cap="all" dirty="0" smtClean="0"/>
              <a:t>25.01.2011</a:t>
            </a:r>
          </a:p>
        </p:txBody>
      </p:sp>
      <p:sp>
        <p:nvSpPr>
          <p:cNvPr id="25" name="bmkFld3AddPresentationTitle"/>
          <p:cNvSpPr txBox="1">
            <a:spLocks noChangeArrowheads="1"/>
          </p:cNvSpPr>
          <p:nvPr/>
        </p:nvSpPr>
        <p:spPr bwMode="auto">
          <a:xfrm>
            <a:off x="4570413" y="62801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r>
              <a:rPr lang="de-DE" sz="800" cap="all" baseline="0" dirty="0" smtClean="0"/>
              <a:t>Evaluation der Verortungsentscheidung der EA in </a:t>
            </a:r>
            <a:r>
              <a:rPr lang="de-DE" sz="800" cap="all" baseline="0" dirty="0" err="1" smtClean="0"/>
              <a:t>Nds</a:t>
            </a:r>
            <a:endParaRPr lang="da-DK" sz="800" cap="all" baseline="0" dirty="0"/>
          </a:p>
        </p:txBody>
      </p:sp>
      <p:sp>
        <p:nvSpPr>
          <p:cNvPr id="11" name="AutoShape 21"/>
          <p:cNvSpPr>
            <a:spLocks noChangeArrowheads="1"/>
          </p:cNvSpPr>
          <p:nvPr/>
        </p:nvSpPr>
        <p:spPr bwMode="auto">
          <a:xfrm>
            <a:off x="648869" y="1500174"/>
            <a:ext cx="994764" cy="278870"/>
          </a:xfrm>
          <a:prstGeom prst="roundRect">
            <a:avLst>
              <a:gd name="adj" fmla="val 12028"/>
            </a:avLst>
          </a:prstGeom>
          <a:solidFill>
            <a:schemeClr val="tx2"/>
          </a:solidFill>
          <a:ln w="9525" algn="ctr">
            <a:noFill/>
            <a:round/>
            <a:headEnd/>
            <a:tailEnd/>
          </a:ln>
        </p:spPr>
        <p:txBody>
          <a:bodyPr lIns="36000" tIns="36000" rIns="36000" bIns="0" anchor="ctr"/>
          <a:lstStyle/>
          <a:p>
            <a:r>
              <a:rPr lang="de-DE" sz="105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PHASE </a:t>
            </a:r>
            <a:r>
              <a:rPr lang="de-DE" sz="105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II</a:t>
            </a:r>
            <a:endParaRPr lang="de-DE" sz="105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AutoShape 4"/>
          <p:cNvSpPr>
            <a:spLocks noChangeArrowheads="1"/>
          </p:cNvSpPr>
          <p:nvPr/>
        </p:nvSpPr>
        <p:spPr bwMode="auto">
          <a:xfrm>
            <a:off x="1791877" y="1500174"/>
            <a:ext cx="2422933" cy="836842"/>
          </a:xfrm>
          <a:prstGeom prst="roundRect">
            <a:avLst>
              <a:gd name="adj" fmla="val 12028"/>
            </a:avLst>
          </a:prstGeom>
          <a:solidFill>
            <a:schemeClr val="bg2"/>
          </a:solidFill>
          <a:ln w="9525" algn="ctr">
            <a:noFill/>
            <a:round/>
            <a:headEnd/>
            <a:tailEnd/>
          </a:ln>
        </p:spPr>
        <p:txBody>
          <a:bodyPr lIns="36000" tIns="36000" rIns="36000" bIns="0" anchor="t"/>
          <a:lstStyle/>
          <a:p>
            <a:r>
              <a:rPr lang="de-DE" sz="105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Datenerhebung</a:t>
            </a:r>
            <a:endParaRPr lang="de-DE" sz="105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8" name="Freeform 14"/>
          <p:cNvSpPr>
            <a:spLocks noChangeAspect="1"/>
          </p:cNvSpPr>
          <p:nvPr/>
        </p:nvSpPr>
        <p:spPr bwMode="auto">
          <a:xfrm rot="5400000">
            <a:off x="1428145" y="2131479"/>
            <a:ext cx="223674" cy="206120"/>
          </a:xfrm>
          <a:custGeom>
            <a:avLst/>
            <a:gdLst>
              <a:gd name="T0" fmla="*/ 87 w 2530"/>
              <a:gd name="T1" fmla="*/ 59 h 2216"/>
              <a:gd name="T2" fmla="*/ 8 w 2530"/>
              <a:gd name="T3" fmla="*/ 59 h 2216"/>
              <a:gd name="T4" fmla="*/ 0 w 2530"/>
              <a:gd name="T5" fmla="*/ 50 h 2216"/>
              <a:gd name="T6" fmla="*/ 8 w 2530"/>
              <a:gd name="T7" fmla="*/ 42 h 2216"/>
              <a:gd name="T8" fmla="*/ 8 w 2530"/>
              <a:gd name="T9" fmla="*/ 42 h 2216"/>
              <a:gd name="T10" fmla="*/ 86 w 2530"/>
              <a:gd name="T11" fmla="*/ 42 h 2216"/>
              <a:gd name="T12" fmla="*/ 60 w 2530"/>
              <a:gd name="T13" fmla="*/ 16 h 2216"/>
              <a:gd name="T14" fmla="*/ 61 w 2530"/>
              <a:gd name="T15" fmla="*/ 3 h 2216"/>
              <a:gd name="T16" fmla="*/ 73 w 2530"/>
              <a:gd name="T17" fmla="*/ 3 h 2216"/>
              <a:gd name="T18" fmla="*/ 73 w 2530"/>
              <a:gd name="T19" fmla="*/ 3 h 2216"/>
              <a:gd name="T20" fmla="*/ 113 w 2530"/>
              <a:gd name="T21" fmla="*/ 43 h 2216"/>
              <a:gd name="T22" fmla="*/ 113 w 2530"/>
              <a:gd name="T23" fmla="*/ 59 h 2216"/>
              <a:gd name="T24" fmla="*/ 72 w 2530"/>
              <a:gd name="T25" fmla="*/ 99 h 2216"/>
              <a:gd name="T26" fmla="*/ 60 w 2530"/>
              <a:gd name="T27" fmla="*/ 97 h 2216"/>
              <a:gd name="T28" fmla="*/ 60 w 2530"/>
              <a:gd name="T29" fmla="*/ 86 h 2216"/>
              <a:gd name="T30" fmla="*/ 60 w 2530"/>
              <a:gd name="T31" fmla="*/ 86 h 2216"/>
              <a:gd name="T32" fmla="*/ 87 w 2530"/>
              <a:gd name="T33" fmla="*/ 59 h 221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530"/>
              <a:gd name="T52" fmla="*/ 0 h 2216"/>
              <a:gd name="T53" fmla="*/ 2530 w 2530"/>
              <a:gd name="T54" fmla="*/ 2216 h 221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530" h="2216">
                <a:moveTo>
                  <a:pt x="1881" y="1271"/>
                </a:moveTo>
                <a:lnTo>
                  <a:pt x="175" y="1271"/>
                </a:lnTo>
                <a:cubicBezTo>
                  <a:pt x="75" y="1264"/>
                  <a:pt x="0" y="1177"/>
                  <a:pt x="7" y="1077"/>
                </a:cubicBezTo>
                <a:cubicBezTo>
                  <a:pt x="13" y="986"/>
                  <a:pt x="85" y="914"/>
                  <a:pt x="175" y="908"/>
                </a:cubicBezTo>
                <a:lnTo>
                  <a:pt x="1869" y="908"/>
                </a:lnTo>
                <a:lnTo>
                  <a:pt x="1300" y="340"/>
                </a:lnTo>
                <a:cubicBezTo>
                  <a:pt x="1230" y="256"/>
                  <a:pt x="1241" y="132"/>
                  <a:pt x="1324" y="61"/>
                </a:cubicBezTo>
                <a:cubicBezTo>
                  <a:pt x="1398" y="0"/>
                  <a:pt x="1505" y="0"/>
                  <a:pt x="1578" y="61"/>
                </a:cubicBezTo>
                <a:lnTo>
                  <a:pt x="2449" y="932"/>
                </a:lnTo>
                <a:cubicBezTo>
                  <a:pt x="2530" y="1031"/>
                  <a:pt x="2530" y="1173"/>
                  <a:pt x="2449" y="1271"/>
                </a:cubicBezTo>
                <a:lnTo>
                  <a:pt x="1566" y="2154"/>
                </a:lnTo>
                <a:cubicBezTo>
                  <a:pt x="1475" y="2216"/>
                  <a:pt x="1351" y="2193"/>
                  <a:pt x="1288" y="2102"/>
                </a:cubicBezTo>
                <a:cubicBezTo>
                  <a:pt x="1242" y="2033"/>
                  <a:pt x="1242" y="1944"/>
                  <a:pt x="1288" y="1876"/>
                </a:cubicBezTo>
                <a:lnTo>
                  <a:pt x="1881" y="1271"/>
                </a:lnTo>
                <a:close/>
              </a:path>
            </a:pathLst>
          </a:custGeom>
          <a:solidFill>
            <a:schemeClr val="tx2"/>
          </a:solidFill>
          <a:ln w="0">
            <a:noFill/>
            <a:round/>
            <a:headEnd/>
            <a:tailEnd/>
          </a:ln>
        </p:spPr>
        <p:txBody>
          <a:bodyPr rot="10800000" vert="eaVert"/>
          <a:lstStyle/>
          <a:p>
            <a:pPr>
              <a:spcBef>
                <a:spcPct val="50000"/>
              </a:spcBef>
            </a:pPr>
            <a:endParaRPr lang="en-GB" sz="105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9" name="AutoShape 4"/>
          <p:cNvSpPr>
            <a:spLocks noChangeArrowheads="1"/>
          </p:cNvSpPr>
          <p:nvPr/>
        </p:nvSpPr>
        <p:spPr bwMode="auto">
          <a:xfrm>
            <a:off x="4863714" y="1500174"/>
            <a:ext cx="2922999" cy="836842"/>
          </a:xfrm>
          <a:prstGeom prst="roundRect">
            <a:avLst>
              <a:gd name="adj" fmla="val 12028"/>
            </a:avLst>
          </a:prstGeom>
          <a:solidFill>
            <a:schemeClr val="bg1"/>
          </a:solidFill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 lIns="36000" tIns="36000" rIns="36000" bIns="0" anchor="t"/>
          <a:lstStyle/>
          <a:p>
            <a:r>
              <a:rPr lang="de-DE" sz="105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Erhalt eines Gesamtüberblicks zu Strukturen / Ausstattung / Kooperation, Prozesse und Verfahren, Kontakte und Kundenzufriedenheit</a:t>
            </a:r>
            <a:endParaRPr lang="de-DE" sz="105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0" name="AutoShape 6"/>
          <p:cNvSpPr>
            <a:spLocks noChangeArrowheads="1"/>
          </p:cNvSpPr>
          <p:nvPr/>
        </p:nvSpPr>
        <p:spPr bwMode="auto">
          <a:xfrm rot="5400000">
            <a:off x="4296572" y="1755191"/>
            <a:ext cx="479423" cy="357190"/>
          </a:xfrm>
          <a:prstGeom prst="triangle">
            <a:avLst>
              <a:gd name="adj" fmla="val 50000"/>
            </a:avLst>
          </a:prstGeom>
          <a:solidFill>
            <a:schemeClr val="tx2"/>
          </a:solidFill>
          <a:ln w="222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rot="10800000" vert="eaVert" wrap="none" anchor="ctr"/>
          <a:lstStyle/>
          <a:p>
            <a:pPr algn="ctr"/>
            <a:endParaRPr lang="en-US" sz="105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/>
          <p:cNvSpPr txBox="1"/>
          <p:nvPr/>
        </p:nvSpPr>
        <p:spPr bwMode="auto">
          <a:xfrm>
            <a:off x="642910" y="3357562"/>
            <a:ext cx="8143932" cy="3308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600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177800" indent="-177800">
              <a:lnSpc>
                <a:spcPct val="120000"/>
              </a:lnSpc>
              <a:spcAft>
                <a:spcPts val="600"/>
              </a:spcAft>
              <a:buClr>
                <a:srgbClr val="009DE0"/>
              </a:buClr>
              <a:buFont typeface="Verdana" pitchFamily="34" charset="0"/>
              <a:buChar char="●"/>
              <a:tabLst>
                <a:tab pos="180975" algn="l"/>
              </a:tabLst>
            </a:pPr>
            <a:r>
              <a:rPr lang="de-DE" sz="1600" dirty="0" smtClean="0">
                <a:solidFill>
                  <a:srgbClr val="000000"/>
                </a:solidFill>
              </a:rPr>
              <a:t>Deskriptive Analyse der Strukturen, Prozesse und Verfahren, Kooperationen sowie daraus resultierender Kosten:</a:t>
            </a:r>
          </a:p>
          <a:p>
            <a:pPr marL="635000" lvl="2" indent="-177800">
              <a:lnSpc>
                <a:spcPct val="120000"/>
              </a:lnSpc>
              <a:spcAft>
                <a:spcPts val="600"/>
              </a:spcAft>
              <a:buClr>
                <a:srgbClr val="009DE0"/>
              </a:buClr>
              <a:buFont typeface="Verdana" pitchFamily="34" charset="0"/>
              <a:buChar char="●"/>
              <a:tabLst>
                <a:tab pos="180975" algn="l"/>
              </a:tabLst>
            </a:pPr>
            <a:r>
              <a:rPr lang="de-DE" sz="1600" dirty="0" smtClean="0">
                <a:solidFill>
                  <a:srgbClr val="000000"/>
                </a:solidFill>
              </a:rPr>
              <a:t>Aufbereitung und Auswertung aller erhobenen Daten</a:t>
            </a:r>
          </a:p>
          <a:p>
            <a:pPr marL="635000" lvl="2" indent="-177800">
              <a:lnSpc>
                <a:spcPct val="120000"/>
              </a:lnSpc>
              <a:spcAft>
                <a:spcPts val="600"/>
              </a:spcAft>
              <a:buClr>
                <a:srgbClr val="009DE0"/>
              </a:buClr>
              <a:buFont typeface="Verdana" pitchFamily="34" charset="0"/>
              <a:buChar char="●"/>
              <a:tabLst>
                <a:tab pos="180975" algn="l"/>
              </a:tabLst>
            </a:pPr>
            <a:r>
              <a:rPr lang="de-DE" sz="1600" dirty="0" smtClean="0">
                <a:solidFill>
                  <a:srgbClr val="000000"/>
                </a:solidFill>
              </a:rPr>
              <a:t>Ganztägiger interner Workshop mit dem Projektteam und Prof. Wallau</a:t>
            </a:r>
          </a:p>
          <a:p>
            <a:pPr marL="177800" indent="-177800">
              <a:lnSpc>
                <a:spcPct val="120000"/>
              </a:lnSpc>
              <a:spcAft>
                <a:spcPts val="600"/>
              </a:spcAft>
              <a:buClr>
                <a:srgbClr val="009DE0"/>
              </a:buClr>
              <a:buFont typeface="Verdana" pitchFamily="34" charset="0"/>
              <a:buChar char="●"/>
              <a:tabLst>
                <a:tab pos="180975" algn="l"/>
              </a:tabLst>
            </a:pPr>
            <a:r>
              <a:rPr lang="de-DE" sz="1600" b="1" dirty="0" smtClean="0">
                <a:solidFill>
                  <a:srgbClr val="000000"/>
                </a:solidFill>
              </a:rPr>
              <a:t>Experten-Workshop</a:t>
            </a:r>
            <a:r>
              <a:rPr lang="de-DE" sz="1600" dirty="0" smtClean="0">
                <a:solidFill>
                  <a:srgbClr val="000000"/>
                </a:solidFill>
              </a:rPr>
              <a:t> zur Validierung und Diskussion der Ergebnisse mit Vertretern des Niedersächsischen Ministeriums für Wirtschaft, Arbeit und Verkehr, des Niedersächsischen Ministeriums für Inneres und Sport, Kammern, etc. </a:t>
            </a:r>
          </a:p>
          <a:p>
            <a:pPr marL="177800" indent="-177800" fontAlgn="ctr">
              <a:lnSpc>
                <a:spcPct val="120000"/>
              </a:lnSpc>
              <a:spcAft>
                <a:spcPts val="600"/>
              </a:spcAft>
              <a:buFont typeface="Arial" pitchFamily="34" charset="0"/>
              <a:buChar char="•"/>
            </a:pPr>
            <a:endParaRPr lang="de-DE" sz="1600" dirty="0" smtClean="0">
              <a:latin typeface="Verdana"/>
            </a:endParaRPr>
          </a:p>
          <a:p>
            <a:pPr marL="12700" marR="0" indent="-25400" algn="l" defTabSz="4572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14" name="Title 6"/>
          <p:cNvSpPr>
            <a:spLocks noGrp="1"/>
          </p:cNvSpPr>
          <p:nvPr>
            <p:ph type="title"/>
          </p:nvPr>
        </p:nvSpPr>
        <p:spPr>
          <a:xfrm>
            <a:off x="617538" y="452438"/>
            <a:ext cx="8312180" cy="1126171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1800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de-DE" dirty="0" smtClean="0"/>
              <a:t>Datenauswertung sieht eine Auswertung der erhobenen Daten hinsichtlich Effektivität und Effizienz vor</a:t>
            </a:r>
            <a:endParaRPr lang="de-DE" cap="none" dirty="0">
              <a:latin typeface="Verdana" pitchFamily="34" charset="0"/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24406" y="6283325"/>
            <a:ext cx="360000" cy="15557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fld id="{31421AFA-3AE7-4CEA-BC9B-447859BED57B}" type="slidenum">
              <a:rPr lang="en-US"/>
              <a:pPr/>
              <a:t>11</a:t>
            </a:fld>
            <a:endParaRPr lang="en-US" dirty="0"/>
          </a:p>
        </p:txBody>
      </p:sp>
      <p:sp>
        <p:nvSpPr>
          <p:cNvPr id="24" name="bmkFld3AddDate"/>
          <p:cNvSpPr txBox="1">
            <a:spLocks noChangeArrowheads="1"/>
          </p:cNvSpPr>
          <p:nvPr/>
        </p:nvSpPr>
        <p:spPr bwMode="auto">
          <a:xfrm>
            <a:off x="4570413" y="61277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r>
              <a:rPr lang="da-DK" sz="800" cap="all" dirty="0" smtClean="0"/>
              <a:t>25.01.2011</a:t>
            </a:r>
          </a:p>
        </p:txBody>
      </p:sp>
      <p:sp>
        <p:nvSpPr>
          <p:cNvPr id="25" name="bmkFld3AddPresentationTitle"/>
          <p:cNvSpPr txBox="1">
            <a:spLocks noChangeArrowheads="1"/>
          </p:cNvSpPr>
          <p:nvPr/>
        </p:nvSpPr>
        <p:spPr bwMode="auto">
          <a:xfrm>
            <a:off x="4570413" y="62801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r>
              <a:rPr lang="de-DE" sz="800" cap="all" baseline="0" dirty="0" smtClean="0"/>
              <a:t>Evaluation der Verortungsentscheidung der EA in </a:t>
            </a:r>
            <a:r>
              <a:rPr lang="de-DE" sz="800" cap="all" baseline="0" dirty="0" err="1" smtClean="0"/>
              <a:t>Nds</a:t>
            </a:r>
            <a:endParaRPr lang="da-DK" sz="800" cap="all" baseline="0" dirty="0"/>
          </a:p>
        </p:txBody>
      </p:sp>
      <p:sp>
        <p:nvSpPr>
          <p:cNvPr id="11" name="AutoShape 21"/>
          <p:cNvSpPr>
            <a:spLocks noChangeArrowheads="1"/>
          </p:cNvSpPr>
          <p:nvPr/>
        </p:nvSpPr>
        <p:spPr bwMode="auto">
          <a:xfrm>
            <a:off x="648869" y="2143117"/>
            <a:ext cx="994764" cy="278870"/>
          </a:xfrm>
          <a:prstGeom prst="roundRect">
            <a:avLst>
              <a:gd name="adj" fmla="val 12028"/>
            </a:avLst>
          </a:prstGeom>
          <a:solidFill>
            <a:schemeClr val="tx2"/>
          </a:solidFill>
          <a:ln w="9525" algn="ctr">
            <a:noFill/>
            <a:round/>
            <a:headEnd/>
            <a:tailEnd/>
          </a:ln>
        </p:spPr>
        <p:txBody>
          <a:bodyPr lIns="36000" tIns="36000" rIns="36000" bIns="0" anchor="ctr"/>
          <a:lstStyle/>
          <a:p>
            <a:r>
              <a:rPr lang="de-DE" sz="105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PHASE </a:t>
            </a:r>
            <a:r>
              <a:rPr lang="de-DE" sz="105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III</a:t>
            </a:r>
            <a:endParaRPr lang="de-DE" sz="105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AutoShape 4"/>
          <p:cNvSpPr>
            <a:spLocks noChangeArrowheads="1"/>
          </p:cNvSpPr>
          <p:nvPr/>
        </p:nvSpPr>
        <p:spPr bwMode="auto">
          <a:xfrm>
            <a:off x="1791877" y="2143117"/>
            <a:ext cx="2422933" cy="1000131"/>
          </a:xfrm>
          <a:prstGeom prst="roundRect">
            <a:avLst>
              <a:gd name="adj" fmla="val 12028"/>
            </a:avLst>
          </a:prstGeom>
          <a:solidFill>
            <a:schemeClr val="bg2"/>
          </a:solidFill>
          <a:ln w="9525" algn="ctr">
            <a:noFill/>
            <a:round/>
            <a:headEnd/>
            <a:tailEnd/>
          </a:ln>
        </p:spPr>
        <p:txBody>
          <a:bodyPr lIns="36000" tIns="36000" rIns="36000" bIns="0" anchor="t"/>
          <a:lstStyle/>
          <a:p>
            <a:r>
              <a:rPr lang="de-DE" sz="105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Datenauswertung</a:t>
            </a:r>
            <a:endParaRPr lang="de-DE" sz="105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5" name="Freeform 14"/>
          <p:cNvSpPr>
            <a:spLocks noChangeAspect="1"/>
          </p:cNvSpPr>
          <p:nvPr/>
        </p:nvSpPr>
        <p:spPr bwMode="auto">
          <a:xfrm rot="5400000">
            <a:off x="1439325" y="2926531"/>
            <a:ext cx="201314" cy="206120"/>
          </a:xfrm>
          <a:custGeom>
            <a:avLst/>
            <a:gdLst>
              <a:gd name="T0" fmla="*/ 87 w 2530"/>
              <a:gd name="T1" fmla="*/ 59 h 2216"/>
              <a:gd name="T2" fmla="*/ 8 w 2530"/>
              <a:gd name="T3" fmla="*/ 59 h 2216"/>
              <a:gd name="T4" fmla="*/ 0 w 2530"/>
              <a:gd name="T5" fmla="*/ 50 h 2216"/>
              <a:gd name="T6" fmla="*/ 8 w 2530"/>
              <a:gd name="T7" fmla="*/ 42 h 2216"/>
              <a:gd name="T8" fmla="*/ 8 w 2530"/>
              <a:gd name="T9" fmla="*/ 42 h 2216"/>
              <a:gd name="T10" fmla="*/ 86 w 2530"/>
              <a:gd name="T11" fmla="*/ 42 h 2216"/>
              <a:gd name="T12" fmla="*/ 60 w 2530"/>
              <a:gd name="T13" fmla="*/ 16 h 2216"/>
              <a:gd name="T14" fmla="*/ 61 w 2530"/>
              <a:gd name="T15" fmla="*/ 3 h 2216"/>
              <a:gd name="T16" fmla="*/ 73 w 2530"/>
              <a:gd name="T17" fmla="*/ 3 h 2216"/>
              <a:gd name="T18" fmla="*/ 73 w 2530"/>
              <a:gd name="T19" fmla="*/ 3 h 2216"/>
              <a:gd name="T20" fmla="*/ 113 w 2530"/>
              <a:gd name="T21" fmla="*/ 43 h 2216"/>
              <a:gd name="T22" fmla="*/ 113 w 2530"/>
              <a:gd name="T23" fmla="*/ 59 h 2216"/>
              <a:gd name="T24" fmla="*/ 72 w 2530"/>
              <a:gd name="T25" fmla="*/ 99 h 2216"/>
              <a:gd name="T26" fmla="*/ 60 w 2530"/>
              <a:gd name="T27" fmla="*/ 97 h 2216"/>
              <a:gd name="T28" fmla="*/ 60 w 2530"/>
              <a:gd name="T29" fmla="*/ 86 h 2216"/>
              <a:gd name="T30" fmla="*/ 60 w 2530"/>
              <a:gd name="T31" fmla="*/ 86 h 2216"/>
              <a:gd name="T32" fmla="*/ 87 w 2530"/>
              <a:gd name="T33" fmla="*/ 59 h 221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530"/>
              <a:gd name="T52" fmla="*/ 0 h 2216"/>
              <a:gd name="T53" fmla="*/ 2530 w 2530"/>
              <a:gd name="T54" fmla="*/ 2216 h 221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530" h="2216">
                <a:moveTo>
                  <a:pt x="1881" y="1271"/>
                </a:moveTo>
                <a:lnTo>
                  <a:pt x="175" y="1271"/>
                </a:lnTo>
                <a:cubicBezTo>
                  <a:pt x="75" y="1264"/>
                  <a:pt x="0" y="1177"/>
                  <a:pt x="7" y="1077"/>
                </a:cubicBezTo>
                <a:cubicBezTo>
                  <a:pt x="13" y="986"/>
                  <a:pt x="85" y="914"/>
                  <a:pt x="175" y="908"/>
                </a:cubicBezTo>
                <a:lnTo>
                  <a:pt x="1869" y="908"/>
                </a:lnTo>
                <a:lnTo>
                  <a:pt x="1300" y="340"/>
                </a:lnTo>
                <a:cubicBezTo>
                  <a:pt x="1230" y="256"/>
                  <a:pt x="1241" y="132"/>
                  <a:pt x="1324" y="61"/>
                </a:cubicBezTo>
                <a:cubicBezTo>
                  <a:pt x="1398" y="0"/>
                  <a:pt x="1505" y="0"/>
                  <a:pt x="1578" y="61"/>
                </a:cubicBezTo>
                <a:lnTo>
                  <a:pt x="2449" y="932"/>
                </a:lnTo>
                <a:cubicBezTo>
                  <a:pt x="2530" y="1031"/>
                  <a:pt x="2530" y="1173"/>
                  <a:pt x="2449" y="1271"/>
                </a:cubicBezTo>
                <a:lnTo>
                  <a:pt x="1566" y="2154"/>
                </a:lnTo>
                <a:cubicBezTo>
                  <a:pt x="1475" y="2216"/>
                  <a:pt x="1351" y="2193"/>
                  <a:pt x="1288" y="2102"/>
                </a:cubicBezTo>
                <a:cubicBezTo>
                  <a:pt x="1242" y="2033"/>
                  <a:pt x="1242" y="1944"/>
                  <a:pt x="1288" y="1876"/>
                </a:cubicBezTo>
                <a:lnTo>
                  <a:pt x="1881" y="1271"/>
                </a:lnTo>
                <a:close/>
              </a:path>
            </a:pathLst>
          </a:custGeom>
          <a:solidFill>
            <a:schemeClr val="tx2"/>
          </a:solidFill>
          <a:ln w="0">
            <a:noFill/>
            <a:round/>
            <a:headEnd/>
            <a:tailEnd/>
          </a:ln>
        </p:spPr>
        <p:txBody>
          <a:bodyPr rot="10800000" vert="eaVert"/>
          <a:lstStyle/>
          <a:p>
            <a:pPr>
              <a:spcBef>
                <a:spcPct val="50000"/>
              </a:spcBef>
            </a:pPr>
            <a:endParaRPr lang="en-GB" sz="105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6" name="AutoShape 4"/>
          <p:cNvSpPr>
            <a:spLocks noChangeArrowheads="1"/>
          </p:cNvSpPr>
          <p:nvPr/>
        </p:nvSpPr>
        <p:spPr bwMode="auto">
          <a:xfrm>
            <a:off x="4863714" y="2143117"/>
            <a:ext cx="2922999" cy="1000131"/>
          </a:xfrm>
          <a:prstGeom prst="roundRect">
            <a:avLst>
              <a:gd name="adj" fmla="val 12028"/>
            </a:avLst>
          </a:prstGeom>
          <a:solidFill>
            <a:schemeClr val="bg1"/>
          </a:solidFill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 lIns="36000" tIns="36000" rIns="36000" bIns="0" anchor="t"/>
          <a:lstStyle/>
          <a:p>
            <a:r>
              <a:rPr lang="de-DE" sz="105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Bewertung der bestehenden Aufgabenverteilung und Identifizierung von Optimierungspotential bestehender Strukturen, Prozesse, Kooperationen und Öffentlichkeitsarbeit</a:t>
            </a:r>
            <a:endParaRPr lang="de-DE" sz="105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7" name="AutoShape 6"/>
          <p:cNvSpPr>
            <a:spLocks noChangeArrowheads="1"/>
          </p:cNvSpPr>
          <p:nvPr/>
        </p:nvSpPr>
        <p:spPr bwMode="auto">
          <a:xfrm rot="5400000">
            <a:off x="4296573" y="2439189"/>
            <a:ext cx="479423" cy="357190"/>
          </a:xfrm>
          <a:prstGeom prst="triangle">
            <a:avLst>
              <a:gd name="adj" fmla="val 50000"/>
            </a:avLst>
          </a:prstGeom>
          <a:solidFill>
            <a:schemeClr val="tx2"/>
          </a:solidFill>
          <a:ln w="222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rot="10800000" vert="eaVert" wrap="none" anchor="ctr"/>
          <a:lstStyle/>
          <a:p>
            <a:pPr algn="ctr"/>
            <a:endParaRPr lang="en-US" sz="105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/>
          <p:cNvSpPr txBox="1"/>
          <p:nvPr/>
        </p:nvSpPr>
        <p:spPr bwMode="auto">
          <a:xfrm>
            <a:off x="642910" y="2928935"/>
            <a:ext cx="8143932" cy="3711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600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177800" indent="-177800" fontAlgn="ctr">
              <a:lnSpc>
                <a:spcPct val="12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de-DE" sz="1600" dirty="0" smtClean="0">
                <a:latin typeface="Verdana"/>
              </a:rPr>
              <a:t>Entwicklung eines </a:t>
            </a:r>
            <a:r>
              <a:rPr lang="de-DE" sz="1600" b="1" dirty="0" err="1" smtClean="0">
                <a:latin typeface="Verdana"/>
              </a:rPr>
              <a:t>Prognosemodells</a:t>
            </a:r>
            <a:r>
              <a:rPr lang="de-DE" sz="1600" dirty="0" smtClean="0">
                <a:latin typeface="Verdana"/>
              </a:rPr>
              <a:t> und Berechnung der zukünftigen Entwicklung der Fallzahlen und Kosten </a:t>
            </a:r>
            <a:r>
              <a:rPr lang="de-DE" sz="1600" dirty="0" smtClean="0"/>
              <a:t>bis zum Jahr 2015 </a:t>
            </a:r>
            <a:r>
              <a:rPr lang="de-DE" sz="1600" dirty="0" smtClean="0">
                <a:latin typeface="Verdana"/>
              </a:rPr>
              <a:t>anhand von Annahmen</a:t>
            </a:r>
          </a:p>
          <a:p>
            <a:pPr marL="177800" indent="-177800" fontAlgn="ctr">
              <a:lnSpc>
                <a:spcPct val="12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de-DE" sz="1600" dirty="0" smtClean="0">
                <a:latin typeface="Verdana"/>
              </a:rPr>
              <a:t>Entwicklung von </a:t>
            </a:r>
            <a:r>
              <a:rPr lang="de-DE" sz="1600" b="1" dirty="0" smtClean="0">
                <a:latin typeface="Verdana"/>
              </a:rPr>
              <a:t>Handlungsempfehlungen</a:t>
            </a:r>
            <a:r>
              <a:rPr lang="de-DE" sz="1600" dirty="0" smtClean="0">
                <a:latin typeface="Verdana"/>
              </a:rPr>
              <a:t> zur Steigerung von Effizienz und Effektivität </a:t>
            </a:r>
            <a:r>
              <a:rPr lang="de-DE" sz="1600" dirty="0" smtClean="0"/>
              <a:t>innerhalb der bisherigen Strukturen</a:t>
            </a:r>
          </a:p>
          <a:p>
            <a:pPr marL="177800" indent="-177800" fontAlgn="ctr">
              <a:lnSpc>
                <a:spcPct val="12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de-DE" sz="1600" b="1" dirty="0" smtClean="0">
                <a:latin typeface="Verdana"/>
              </a:rPr>
              <a:t>Diskussion und Bewertung </a:t>
            </a:r>
            <a:r>
              <a:rPr lang="de-DE" sz="1600" dirty="0" smtClean="0">
                <a:latin typeface="Verdana"/>
              </a:rPr>
              <a:t>von alternativer Aufgabenverteilungen </a:t>
            </a:r>
            <a:r>
              <a:rPr lang="de-DE" sz="1600" dirty="0" smtClean="0"/>
              <a:t>zwischen Land und Kommune</a:t>
            </a:r>
          </a:p>
          <a:p>
            <a:pPr marL="177800" indent="-177800" fontAlgn="ctr">
              <a:lnSpc>
                <a:spcPct val="12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de-DE" sz="1600" dirty="0" smtClean="0">
                <a:latin typeface="Verdana"/>
              </a:rPr>
              <a:t>Präsentation der Ergebnisse im Rahmen einer Sitzung mit dem Auftraggeber </a:t>
            </a:r>
          </a:p>
          <a:p>
            <a:pPr marL="812800" lvl="1" indent="-355600" fontAlgn="ctr">
              <a:lnSpc>
                <a:spcPct val="120000"/>
              </a:lnSpc>
              <a:spcAft>
                <a:spcPts val="600"/>
              </a:spcAft>
            </a:pPr>
            <a:r>
              <a:rPr lang="de-DE" sz="1600" i="1" dirty="0" smtClean="0">
                <a:sym typeface="Wingdings" pitchFamily="2" charset="2"/>
              </a:rPr>
              <a:t></a:t>
            </a:r>
            <a:r>
              <a:rPr lang="de-DE" sz="1600" i="1" dirty="0" smtClean="0"/>
              <a:t> Zusammenfassung Erkenntnisse und Ergebnisse (Endbericht)</a:t>
            </a:r>
            <a:endParaRPr lang="de-DE" sz="1600" i="1" dirty="0" smtClean="0">
              <a:latin typeface="Verdana"/>
            </a:endParaRPr>
          </a:p>
          <a:p>
            <a:pPr marL="177800" indent="-177800" fontAlgn="ctr">
              <a:lnSpc>
                <a:spcPct val="120000"/>
              </a:lnSpc>
              <a:spcAft>
                <a:spcPts val="600"/>
              </a:spcAft>
              <a:buFont typeface="Arial" pitchFamily="34" charset="0"/>
              <a:buChar char="•"/>
            </a:pPr>
            <a:endParaRPr lang="de-DE" sz="1600" dirty="0" smtClean="0">
              <a:latin typeface="Verdana"/>
            </a:endParaRPr>
          </a:p>
          <a:p>
            <a:pPr marL="12700" marR="0" indent="-25400" algn="l" defTabSz="4572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524406" y="6283325"/>
            <a:ext cx="360000" cy="15557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fld id="{31421AFA-3AE7-4CEA-BC9B-447859BED57B}" type="slidenum">
              <a:rPr lang="en-US"/>
              <a:pPr/>
              <a:t>12</a:t>
            </a:fld>
            <a:endParaRPr lang="en-US" dirty="0"/>
          </a:p>
        </p:txBody>
      </p:sp>
      <p:sp>
        <p:nvSpPr>
          <p:cNvPr id="14" name="Title 6"/>
          <p:cNvSpPr>
            <a:spLocks noGrp="1"/>
          </p:cNvSpPr>
          <p:nvPr>
            <p:ph type="title"/>
          </p:nvPr>
        </p:nvSpPr>
        <p:spPr>
          <a:xfrm>
            <a:off x="617538" y="231127"/>
            <a:ext cx="8312180" cy="1126171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1800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de-DE" cap="none" dirty="0" smtClean="0">
                <a:latin typeface="Verdana" pitchFamily="34" charset="0"/>
              </a:rPr>
              <a:t>ENTWICKLUNG VON HANDLUNGSOPTIONEN: BEIBEHALTUNG DER BISHERIGEN STRUKTUR ODER ALTERNATIVE AUFGABENVERTEILUNGEN </a:t>
            </a:r>
            <a:endParaRPr lang="de-DE" cap="none" dirty="0">
              <a:latin typeface="Verdana" pitchFamily="34" charset="0"/>
            </a:endParaRPr>
          </a:p>
        </p:txBody>
      </p:sp>
      <p:sp>
        <p:nvSpPr>
          <p:cNvPr id="24" name="bmkFld3AddDate"/>
          <p:cNvSpPr txBox="1">
            <a:spLocks noChangeArrowheads="1"/>
          </p:cNvSpPr>
          <p:nvPr/>
        </p:nvSpPr>
        <p:spPr bwMode="auto">
          <a:xfrm>
            <a:off x="4570413" y="61277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r>
              <a:rPr lang="da-DK" sz="800" cap="all" dirty="0" smtClean="0"/>
              <a:t>25.01.2011</a:t>
            </a:r>
          </a:p>
        </p:txBody>
      </p:sp>
      <p:sp>
        <p:nvSpPr>
          <p:cNvPr id="25" name="bmkFld3AddPresentationTitle"/>
          <p:cNvSpPr txBox="1">
            <a:spLocks noChangeArrowheads="1"/>
          </p:cNvSpPr>
          <p:nvPr/>
        </p:nvSpPr>
        <p:spPr bwMode="auto">
          <a:xfrm>
            <a:off x="4570413" y="62801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r>
              <a:rPr lang="de-DE" sz="800" cap="all" baseline="0" dirty="0" smtClean="0"/>
              <a:t>Evaluation der Verortungsentscheidung der EA in </a:t>
            </a:r>
            <a:r>
              <a:rPr lang="de-DE" sz="800" cap="all" baseline="0" dirty="0" err="1" smtClean="0"/>
              <a:t>Nds</a:t>
            </a:r>
            <a:endParaRPr lang="da-DK" sz="800" cap="all" baseline="0" dirty="0"/>
          </a:p>
        </p:txBody>
      </p:sp>
      <p:sp>
        <p:nvSpPr>
          <p:cNvPr id="11" name="AutoShape 4"/>
          <p:cNvSpPr>
            <a:spLocks noChangeArrowheads="1"/>
          </p:cNvSpPr>
          <p:nvPr/>
        </p:nvSpPr>
        <p:spPr bwMode="auto">
          <a:xfrm>
            <a:off x="1785918" y="2245040"/>
            <a:ext cx="2425179" cy="469579"/>
          </a:xfrm>
          <a:prstGeom prst="roundRect">
            <a:avLst>
              <a:gd name="adj" fmla="val 12028"/>
            </a:avLst>
          </a:prstGeom>
          <a:solidFill>
            <a:schemeClr val="bg2"/>
          </a:solidFill>
          <a:ln w="9525" algn="ctr">
            <a:noFill/>
            <a:round/>
            <a:headEnd/>
            <a:tailEnd/>
          </a:ln>
        </p:spPr>
        <p:txBody>
          <a:bodyPr lIns="36000" tIns="36000" rIns="36000" bIns="0" anchor="t"/>
          <a:lstStyle/>
          <a:p>
            <a:r>
              <a:rPr lang="de-DE" sz="105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Berichtslegung</a:t>
            </a:r>
            <a:endParaRPr lang="de-DE" sz="105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AutoShape 21"/>
          <p:cNvSpPr>
            <a:spLocks noChangeArrowheads="1"/>
          </p:cNvSpPr>
          <p:nvPr/>
        </p:nvSpPr>
        <p:spPr bwMode="auto">
          <a:xfrm>
            <a:off x="642910" y="2245041"/>
            <a:ext cx="994764" cy="278870"/>
          </a:xfrm>
          <a:prstGeom prst="roundRect">
            <a:avLst>
              <a:gd name="adj" fmla="val 12028"/>
            </a:avLst>
          </a:prstGeom>
          <a:solidFill>
            <a:schemeClr val="tx2"/>
          </a:solidFill>
          <a:ln w="9525" algn="ctr">
            <a:noFill/>
            <a:round/>
            <a:headEnd/>
            <a:tailEnd/>
          </a:ln>
        </p:spPr>
        <p:txBody>
          <a:bodyPr lIns="36000" tIns="36000" rIns="36000" bIns="0" anchor="ctr"/>
          <a:lstStyle/>
          <a:p>
            <a:r>
              <a:rPr lang="de-DE" sz="105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PHASE </a:t>
            </a:r>
            <a:r>
              <a:rPr lang="de-DE" sz="105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V</a:t>
            </a:r>
            <a:endParaRPr lang="de-DE" sz="105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8" name="Freeform 14"/>
          <p:cNvSpPr>
            <a:spLocks noChangeAspect="1"/>
          </p:cNvSpPr>
          <p:nvPr/>
        </p:nvSpPr>
        <p:spPr bwMode="auto">
          <a:xfrm rot="5400000">
            <a:off x="1427842" y="1955795"/>
            <a:ext cx="223674" cy="206725"/>
          </a:xfrm>
          <a:custGeom>
            <a:avLst/>
            <a:gdLst>
              <a:gd name="T0" fmla="*/ 87 w 2530"/>
              <a:gd name="T1" fmla="*/ 59 h 2216"/>
              <a:gd name="T2" fmla="*/ 8 w 2530"/>
              <a:gd name="T3" fmla="*/ 59 h 2216"/>
              <a:gd name="T4" fmla="*/ 0 w 2530"/>
              <a:gd name="T5" fmla="*/ 50 h 2216"/>
              <a:gd name="T6" fmla="*/ 8 w 2530"/>
              <a:gd name="T7" fmla="*/ 42 h 2216"/>
              <a:gd name="T8" fmla="*/ 8 w 2530"/>
              <a:gd name="T9" fmla="*/ 42 h 2216"/>
              <a:gd name="T10" fmla="*/ 86 w 2530"/>
              <a:gd name="T11" fmla="*/ 42 h 2216"/>
              <a:gd name="T12" fmla="*/ 60 w 2530"/>
              <a:gd name="T13" fmla="*/ 16 h 2216"/>
              <a:gd name="T14" fmla="*/ 61 w 2530"/>
              <a:gd name="T15" fmla="*/ 3 h 2216"/>
              <a:gd name="T16" fmla="*/ 73 w 2530"/>
              <a:gd name="T17" fmla="*/ 3 h 2216"/>
              <a:gd name="T18" fmla="*/ 73 w 2530"/>
              <a:gd name="T19" fmla="*/ 3 h 2216"/>
              <a:gd name="T20" fmla="*/ 113 w 2530"/>
              <a:gd name="T21" fmla="*/ 43 h 2216"/>
              <a:gd name="T22" fmla="*/ 113 w 2530"/>
              <a:gd name="T23" fmla="*/ 59 h 2216"/>
              <a:gd name="T24" fmla="*/ 72 w 2530"/>
              <a:gd name="T25" fmla="*/ 99 h 2216"/>
              <a:gd name="T26" fmla="*/ 60 w 2530"/>
              <a:gd name="T27" fmla="*/ 97 h 2216"/>
              <a:gd name="T28" fmla="*/ 60 w 2530"/>
              <a:gd name="T29" fmla="*/ 86 h 2216"/>
              <a:gd name="T30" fmla="*/ 60 w 2530"/>
              <a:gd name="T31" fmla="*/ 86 h 2216"/>
              <a:gd name="T32" fmla="*/ 87 w 2530"/>
              <a:gd name="T33" fmla="*/ 59 h 221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530"/>
              <a:gd name="T52" fmla="*/ 0 h 2216"/>
              <a:gd name="T53" fmla="*/ 2530 w 2530"/>
              <a:gd name="T54" fmla="*/ 2216 h 221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530" h="2216">
                <a:moveTo>
                  <a:pt x="1881" y="1271"/>
                </a:moveTo>
                <a:lnTo>
                  <a:pt x="175" y="1271"/>
                </a:lnTo>
                <a:cubicBezTo>
                  <a:pt x="75" y="1264"/>
                  <a:pt x="0" y="1177"/>
                  <a:pt x="7" y="1077"/>
                </a:cubicBezTo>
                <a:cubicBezTo>
                  <a:pt x="13" y="986"/>
                  <a:pt x="85" y="914"/>
                  <a:pt x="175" y="908"/>
                </a:cubicBezTo>
                <a:lnTo>
                  <a:pt x="1869" y="908"/>
                </a:lnTo>
                <a:lnTo>
                  <a:pt x="1300" y="340"/>
                </a:lnTo>
                <a:cubicBezTo>
                  <a:pt x="1230" y="256"/>
                  <a:pt x="1241" y="132"/>
                  <a:pt x="1324" y="61"/>
                </a:cubicBezTo>
                <a:cubicBezTo>
                  <a:pt x="1398" y="0"/>
                  <a:pt x="1505" y="0"/>
                  <a:pt x="1578" y="61"/>
                </a:cubicBezTo>
                <a:lnTo>
                  <a:pt x="2449" y="932"/>
                </a:lnTo>
                <a:cubicBezTo>
                  <a:pt x="2530" y="1031"/>
                  <a:pt x="2530" y="1173"/>
                  <a:pt x="2449" y="1271"/>
                </a:cubicBezTo>
                <a:lnTo>
                  <a:pt x="1566" y="2154"/>
                </a:lnTo>
                <a:cubicBezTo>
                  <a:pt x="1475" y="2216"/>
                  <a:pt x="1351" y="2193"/>
                  <a:pt x="1288" y="2102"/>
                </a:cubicBezTo>
                <a:cubicBezTo>
                  <a:pt x="1242" y="2033"/>
                  <a:pt x="1242" y="1944"/>
                  <a:pt x="1288" y="1876"/>
                </a:cubicBezTo>
                <a:lnTo>
                  <a:pt x="1881" y="1271"/>
                </a:lnTo>
                <a:close/>
              </a:path>
            </a:pathLst>
          </a:custGeom>
          <a:solidFill>
            <a:schemeClr val="tx2"/>
          </a:solidFill>
          <a:ln w="0">
            <a:noFill/>
            <a:round/>
            <a:headEnd/>
            <a:tailEnd/>
          </a:ln>
        </p:spPr>
        <p:txBody>
          <a:bodyPr rot="10800000" vert="eaVert"/>
          <a:lstStyle/>
          <a:p>
            <a:pPr>
              <a:spcBef>
                <a:spcPct val="50000"/>
              </a:spcBef>
            </a:pPr>
            <a:endParaRPr lang="en-GB" sz="1050" b="1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9" name="AutoShape 4"/>
          <p:cNvSpPr>
            <a:spLocks noChangeArrowheads="1"/>
          </p:cNvSpPr>
          <p:nvPr/>
        </p:nvSpPr>
        <p:spPr bwMode="auto">
          <a:xfrm>
            <a:off x="1791877" y="1571612"/>
            <a:ext cx="2422933" cy="500066"/>
          </a:xfrm>
          <a:prstGeom prst="roundRect">
            <a:avLst>
              <a:gd name="adj" fmla="val 12028"/>
            </a:avLst>
          </a:prstGeom>
          <a:solidFill>
            <a:schemeClr val="bg2"/>
          </a:solidFill>
          <a:ln w="9525" algn="ctr">
            <a:noFill/>
            <a:round/>
            <a:headEnd/>
            <a:tailEnd/>
          </a:ln>
        </p:spPr>
        <p:txBody>
          <a:bodyPr lIns="36000" tIns="36000" rIns="36000" bIns="0" anchor="t"/>
          <a:lstStyle/>
          <a:p>
            <a:r>
              <a:rPr lang="de-DE" sz="105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Entwicklung  von Handlungsempfehlungen</a:t>
            </a:r>
            <a:endParaRPr lang="de-DE" sz="105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0" name="AutoShape 21"/>
          <p:cNvSpPr>
            <a:spLocks noChangeArrowheads="1"/>
          </p:cNvSpPr>
          <p:nvPr/>
        </p:nvSpPr>
        <p:spPr bwMode="auto">
          <a:xfrm>
            <a:off x="648869" y="1571612"/>
            <a:ext cx="994764" cy="278870"/>
          </a:xfrm>
          <a:prstGeom prst="roundRect">
            <a:avLst>
              <a:gd name="adj" fmla="val 12028"/>
            </a:avLst>
          </a:prstGeom>
          <a:solidFill>
            <a:schemeClr val="tx2"/>
          </a:solidFill>
          <a:ln w="9525" algn="ctr">
            <a:noFill/>
            <a:round/>
            <a:headEnd/>
            <a:tailEnd/>
          </a:ln>
        </p:spPr>
        <p:txBody>
          <a:bodyPr lIns="36000" tIns="36000" rIns="36000" bIns="0" anchor="ctr"/>
          <a:lstStyle/>
          <a:p>
            <a:r>
              <a:rPr lang="de-DE" sz="105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PHASE IV</a:t>
            </a:r>
            <a:endParaRPr lang="de-DE" sz="105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1" name="AutoShape 4"/>
          <p:cNvSpPr>
            <a:spLocks noChangeArrowheads="1"/>
          </p:cNvSpPr>
          <p:nvPr/>
        </p:nvSpPr>
        <p:spPr bwMode="auto">
          <a:xfrm>
            <a:off x="4857755" y="2245040"/>
            <a:ext cx="2925708" cy="469579"/>
          </a:xfrm>
          <a:prstGeom prst="roundRect">
            <a:avLst>
              <a:gd name="adj" fmla="val 12028"/>
            </a:avLst>
          </a:prstGeom>
          <a:solidFill>
            <a:schemeClr val="bg1"/>
          </a:solidFill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 lIns="36000" tIns="36000" rIns="36000" bIns="0" anchor="t"/>
          <a:lstStyle/>
          <a:p>
            <a:r>
              <a:rPr lang="de-DE" sz="105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Zusammenfassung, Konklusion und Abschluss der Evaluation</a:t>
            </a:r>
            <a:endParaRPr lang="de-DE" sz="105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3" name="AutoShape 4"/>
          <p:cNvSpPr>
            <a:spLocks noChangeArrowheads="1"/>
          </p:cNvSpPr>
          <p:nvPr/>
        </p:nvSpPr>
        <p:spPr bwMode="auto">
          <a:xfrm>
            <a:off x="4863714" y="1571612"/>
            <a:ext cx="2922999" cy="500066"/>
          </a:xfrm>
          <a:prstGeom prst="roundRect">
            <a:avLst>
              <a:gd name="adj" fmla="val 12028"/>
            </a:avLst>
          </a:prstGeom>
          <a:solidFill>
            <a:schemeClr val="bg1"/>
          </a:solidFill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 lIns="36000" tIns="36000" rIns="36000" bIns="0" anchor="t"/>
          <a:lstStyle/>
          <a:p>
            <a:r>
              <a:rPr lang="de-DE" sz="105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Aufzeigen von zukünftigen Handlungsoptionen</a:t>
            </a:r>
            <a:endParaRPr lang="de-DE" sz="105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6" name="AutoShape 6"/>
          <p:cNvSpPr>
            <a:spLocks noChangeArrowheads="1"/>
          </p:cNvSpPr>
          <p:nvPr/>
        </p:nvSpPr>
        <p:spPr bwMode="auto">
          <a:xfrm rot="5400000">
            <a:off x="4296574" y="1632729"/>
            <a:ext cx="479423" cy="357190"/>
          </a:xfrm>
          <a:prstGeom prst="triangle">
            <a:avLst>
              <a:gd name="adj" fmla="val 50000"/>
            </a:avLst>
          </a:prstGeom>
          <a:solidFill>
            <a:schemeClr val="tx2"/>
          </a:solidFill>
          <a:ln w="222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rot="10800000" vert="eaVert" wrap="none" anchor="ctr"/>
          <a:lstStyle/>
          <a:p>
            <a:pPr algn="ctr"/>
            <a:endParaRPr lang="en-US" sz="1050"/>
          </a:p>
        </p:txBody>
      </p:sp>
      <p:sp>
        <p:nvSpPr>
          <p:cNvPr id="27" name="AutoShape 6"/>
          <p:cNvSpPr>
            <a:spLocks noChangeArrowheads="1"/>
          </p:cNvSpPr>
          <p:nvPr/>
        </p:nvSpPr>
        <p:spPr bwMode="auto">
          <a:xfrm rot="5400000">
            <a:off x="4296575" y="2296313"/>
            <a:ext cx="479423" cy="357190"/>
          </a:xfrm>
          <a:prstGeom prst="triangle">
            <a:avLst>
              <a:gd name="adj" fmla="val 50000"/>
            </a:avLst>
          </a:prstGeom>
          <a:solidFill>
            <a:schemeClr val="tx2"/>
          </a:solidFill>
          <a:ln w="222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rot="10800000" vert="eaVert" wrap="none" anchor="ctr"/>
          <a:lstStyle/>
          <a:p>
            <a:pPr algn="ctr"/>
            <a:endParaRPr lang="en-US" sz="105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/>
          </p:cNvSpPr>
          <p:nvPr>
            <p:ph type="title"/>
          </p:nvPr>
        </p:nvSpPr>
        <p:spPr>
          <a:xfrm>
            <a:off x="617538" y="452438"/>
            <a:ext cx="7916862" cy="387508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18000" rIns="0" bIns="0" numCol="1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GB" cap="none" dirty="0" smtClean="0">
                <a:latin typeface="Verdana" pitchFamily="34" charset="0"/>
              </a:rPr>
              <a:t>AGENDA</a:t>
            </a:r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1220812" y="1928802"/>
            <a:ext cx="5040000" cy="461963"/>
          </a:xfrm>
          <a:prstGeom prst="roundRect">
            <a:avLst>
              <a:gd name="adj" fmla="val 12370"/>
            </a:avLst>
          </a:prstGeom>
          <a:solidFill>
            <a:srgbClr val="009DE0"/>
          </a:solidFill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08000" tIns="0" rIns="108000" bIns="0" anchor="ctr"/>
          <a:lstStyle/>
          <a:p>
            <a:r>
              <a:rPr lang="de-DE" sz="1400" b="1" dirty="0" smtClean="0">
                <a:solidFill>
                  <a:schemeClr val="bg1"/>
                </a:solidFill>
              </a:rPr>
              <a:t>Unser Unternehmen und relevante Projekterfahrungen</a:t>
            </a:r>
            <a:endParaRPr lang="de-DE" sz="1400" b="1" dirty="0">
              <a:solidFill>
                <a:schemeClr val="bg1"/>
              </a:solidFill>
              <a:ea typeface="ＭＳ Ｐゴシック"/>
            </a:endParaRPr>
          </a:p>
        </p:txBody>
      </p:sp>
      <p:sp>
        <p:nvSpPr>
          <p:cNvPr id="6" name="AutoShape 9"/>
          <p:cNvSpPr>
            <a:spLocks noChangeArrowheads="1"/>
          </p:cNvSpPr>
          <p:nvPr/>
        </p:nvSpPr>
        <p:spPr bwMode="auto">
          <a:xfrm>
            <a:off x="642910" y="1928802"/>
            <a:ext cx="493667" cy="461962"/>
          </a:xfrm>
          <a:prstGeom prst="roundRect">
            <a:avLst>
              <a:gd name="adj" fmla="val 12370"/>
            </a:avLst>
          </a:prstGeom>
          <a:solidFill>
            <a:srgbClr val="009DE0"/>
          </a:solidFill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08000" tIns="0" rIns="108000" bIns="0" anchor="ctr"/>
          <a:lstStyle/>
          <a:p>
            <a:pPr algn="ctr"/>
            <a:r>
              <a:rPr lang="de-DE" sz="1400" b="1" dirty="0" smtClean="0">
                <a:solidFill>
                  <a:srgbClr val="FFFFFF"/>
                </a:solidFill>
                <a:ea typeface="ＭＳ Ｐゴシック"/>
              </a:rPr>
              <a:t>1</a:t>
            </a:r>
            <a:endParaRPr lang="de-DE" sz="1400" b="1" dirty="0">
              <a:solidFill>
                <a:srgbClr val="FFFFFF"/>
              </a:solidFill>
              <a:ea typeface="ＭＳ Ｐゴシック"/>
            </a:endParaRPr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1220812" y="2518166"/>
            <a:ext cx="5040000" cy="461963"/>
          </a:xfrm>
          <a:prstGeom prst="roundRect">
            <a:avLst>
              <a:gd name="adj" fmla="val 12370"/>
            </a:avLst>
          </a:prstGeom>
          <a:solidFill>
            <a:srgbClr val="009DE0"/>
          </a:solidFill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08000" tIns="0" rIns="108000" bIns="0" anchor="ctr"/>
          <a:lstStyle/>
          <a:p>
            <a:r>
              <a:rPr lang="de-DE" sz="1400" b="1" dirty="0" smtClean="0">
                <a:solidFill>
                  <a:srgbClr val="FFFFFF"/>
                </a:solidFill>
                <a:ea typeface="ＭＳ Ｐゴシック"/>
              </a:rPr>
              <a:t>Projektdesign und methodische Vorgehensweise</a:t>
            </a:r>
            <a:endParaRPr lang="de-DE" sz="1400" b="1" dirty="0">
              <a:solidFill>
                <a:srgbClr val="FFFFFF"/>
              </a:solidFill>
              <a:ea typeface="ＭＳ Ｐゴシック"/>
            </a:endParaRPr>
          </a:p>
        </p:txBody>
      </p:sp>
      <p:sp>
        <p:nvSpPr>
          <p:cNvPr id="8" name="AutoShape 9"/>
          <p:cNvSpPr>
            <a:spLocks noChangeArrowheads="1"/>
          </p:cNvSpPr>
          <p:nvPr/>
        </p:nvSpPr>
        <p:spPr bwMode="auto">
          <a:xfrm>
            <a:off x="642910" y="2518166"/>
            <a:ext cx="493667" cy="461962"/>
          </a:xfrm>
          <a:prstGeom prst="roundRect">
            <a:avLst>
              <a:gd name="adj" fmla="val 12370"/>
            </a:avLst>
          </a:prstGeom>
          <a:solidFill>
            <a:srgbClr val="009DE0"/>
          </a:solidFill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08000" tIns="0" rIns="108000" bIns="0" anchor="ctr"/>
          <a:lstStyle/>
          <a:p>
            <a:pPr algn="ctr"/>
            <a:r>
              <a:rPr lang="de-DE" sz="1400" b="1" dirty="0" smtClean="0">
                <a:solidFill>
                  <a:srgbClr val="FFFFFF"/>
                </a:solidFill>
                <a:ea typeface="ＭＳ Ｐゴシック"/>
              </a:rPr>
              <a:t>2</a:t>
            </a:r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1220812" y="3071810"/>
            <a:ext cx="5040000" cy="461963"/>
          </a:xfrm>
          <a:prstGeom prst="roundRect">
            <a:avLst>
              <a:gd name="adj" fmla="val 12370"/>
            </a:avLst>
          </a:prstGeom>
          <a:solidFill>
            <a:srgbClr val="009DE0"/>
          </a:solidFill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08000" tIns="0" rIns="108000" bIns="0" anchor="ctr"/>
          <a:lstStyle/>
          <a:p>
            <a:r>
              <a:rPr lang="de-DE" sz="1400" b="1" dirty="0" smtClean="0">
                <a:solidFill>
                  <a:srgbClr val="FFFFFF"/>
                </a:solidFill>
                <a:ea typeface="ＭＳ Ｐゴシック"/>
              </a:rPr>
              <a:t>Zeitplan</a:t>
            </a:r>
            <a:endParaRPr lang="de-DE" sz="1400" b="1" dirty="0">
              <a:solidFill>
                <a:srgbClr val="FFFFFF"/>
              </a:solidFill>
              <a:ea typeface="ＭＳ Ｐゴシック"/>
            </a:endParaRPr>
          </a:p>
        </p:txBody>
      </p:sp>
      <p:sp>
        <p:nvSpPr>
          <p:cNvPr id="12" name="AutoShape 9"/>
          <p:cNvSpPr>
            <a:spLocks noChangeArrowheads="1"/>
          </p:cNvSpPr>
          <p:nvPr/>
        </p:nvSpPr>
        <p:spPr bwMode="auto">
          <a:xfrm>
            <a:off x="642910" y="3071810"/>
            <a:ext cx="493667" cy="461962"/>
          </a:xfrm>
          <a:prstGeom prst="roundRect">
            <a:avLst>
              <a:gd name="adj" fmla="val 12370"/>
            </a:avLst>
          </a:prstGeom>
          <a:solidFill>
            <a:srgbClr val="A1BF36"/>
          </a:solidFill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08000" tIns="0" rIns="108000" bIns="0" anchor="ctr"/>
          <a:lstStyle/>
          <a:p>
            <a:pPr algn="ctr"/>
            <a:r>
              <a:rPr lang="de-DE" sz="1400" b="1" dirty="0" smtClean="0">
                <a:solidFill>
                  <a:srgbClr val="FFFFFF"/>
                </a:solidFill>
                <a:ea typeface="ＭＳ Ｐゴシック"/>
              </a:rPr>
              <a:t>3</a:t>
            </a:r>
            <a:endParaRPr lang="de-DE" sz="1400" b="1" dirty="0">
              <a:solidFill>
                <a:srgbClr val="FFFFFF"/>
              </a:solidFill>
              <a:ea typeface="ＭＳ Ｐゴシック"/>
            </a:endParaRPr>
          </a:p>
        </p:txBody>
      </p:sp>
      <p:sp>
        <p:nvSpPr>
          <p:cNvPr id="13" name="AutoShape 5"/>
          <p:cNvSpPr>
            <a:spLocks noChangeArrowheads="1"/>
          </p:cNvSpPr>
          <p:nvPr/>
        </p:nvSpPr>
        <p:spPr bwMode="auto">
          <a:xfrm>
            <a:off x="1220812" y="3645697"/>
            <a:ext cx="5040000" cy="461963"/>
          </a:xfrm>
          <a:prstGeom prst="roundRect">
            <a:avLst>
              <a:gd name="adj" fmla="val 12370"/>
            </a:avLst>
          </a:prstGeom>
          <a:solidFill>
            <a:srgbClr val="009DE0"/>
          </a:solidFill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08000" tIns="0" rIns="108000" bIns="0" anchor="ctr"/>
          <a:lstStyle/>
          <a:p>
            <a:r>
              <a:rPr lang="de-DE" sz="1400" b="1" dirty="0" smtClean="0">
                <a:solidFill>
                  <a:srgbClr val="FFFFFF"/>
                </a:solidFill>
                <a:ea typeface="ＭＳ Ｐゴシック"/>
              </a:rPr>
              <a:t>Monatliche Abfrage von </a:t>
            </a:r>
            <a:r>
              <a:rPr lang="de-DE" sz="1400" b="1" dirty="0" err="1" smtClean="0">
                <a:solidFill>
                  <a:srgbClr val="FFFFFF"/>
                </a:solidFill>
                <a:ea typeface="ＭＳ Ｐゴシック"/>
              </a:rPr>
              <a:t>Monitoring</a:t>
            </a:r>
            <a:r>
              <a:rPr lang="de-DE" sz="1400" b="1" dirty="0" smtClean="0">
                <a:solidFill>
                  <a:srgbClr val="FFFFFF"/>
                </a:solidFill>
                <a:ea typeface="ＭＳ Ｐゴシック"/>
              </a:rPr>
              <a:t>-Daten</a:t>
            </a:r>
          </a:p>
        </p:txBody>
      </p:sp>
      <p:sp>
        <p:nvSpPr>
          <p:cNvPr id="14" name="AutoShape 9"/>
          <p:cNvSpPr>
            <a:spLocks noChangeArrowheads="1"/>
          </p:cNvSpPr>
          <p:nvPr/>
        </p:nvSpPr>
        <p:spPr bwMode="auto">
          <a:xfrm>
            <a:off x="642910" y="3645697"/>
            <a:ext cx="493667" cy="461962"/>
          </a:xfrm>
          <a:prstGeom prst="roundRect">
            <a:avLst>
              <a:gd name="adj" fmla="val 12370"/>
            </a:avLst>
          </a:prstGeom>
          <a:solidFill>
            <a:srgbClr val="009DE0"/>
          </a:solidFill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08000" tIns="0" rIns="108000" bIns="0" anchor="ctr"/>
          <a:lstStyle/>
          <a:p>
            <a:pPr algn="ctr"/>
            <a:r>
              <a:rPr lang="de-DE" sz="1400" b="1" dirty="0" smtClean="0">
                <a:solidFill>
                  <a:srgbClr val="FFFFFF"/>
                </a:solidFill>
                <a:ea typeface="ＭＳ Ｐゴシック"/>
              </a:rPr>
              <a:t>4</a:t>
            </a:r>
            <a:endParaRPr lang="de-DE" sz="1400" b="1" dirty="0">
              <a:solidFill>
                <a:srgbClr val="FFFFFF"/>
              </a:solidFill>
              <a:ea typeface="ＭＳ Ｐゴシック"/>
            </a:endParaRPr>
          </a:p>
        </p:txBody>
      </p:sp>
      <p:sp>
        <p:nvSpPr>
          <p:cNvPr id="15" name="AutoShape 5"/>
          <p:cNvSpPr>
            <a:spLocks noChangeArrowheads="1"/>
          </p:cNvSpPr>
          <p:nvPr/>
        </p:nvSpPr>
        <p:spPr bwMode="auto">
          <a:xfrm>
            <a:off x="1220812" y="4214818"/>
            <a:ext cx="5040000" cy="461963"/>
          </a:xfrm>
          <a:prstGeom prst="roundRect">
            <a:avLst>
              <a:gd name="adj" fmla="val 12370"/>
            </a:avLst>
          </a:prstGeom>
          <a:solidFill>
            <a:srgbClr val="009DE0"/>
          </a:solidFill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08000" tIns="0" rIns="108000" bIns="0" anchor="ctr"/>
          <a:lstStyle/>
          <a:p>
            <a:r>
              <a:rPr lang="de-DE" sz="1400" b="1" dirty="0" smtClean="0">
                <a:solidFill>
                  <a:srgbClr val="FFFFFF"/>
                </a:solidFill>
                <a:ea typeface="ＭＳ Ｐゴシック"/>
              </a:rPr>
              <a:t>Diskussion</a:t>
            </a:r>
          </a:p>
        </p:txBody>
      </p:sp>
      <p:sp>
        <p:nvSpPr>
          <p:cNvPr id="16" name="AutoShape 9"/>
          <p:cNvSpPr>
            <a:spLocks noChangeArrowheads="1"/>
          </p:cNvSpPr>
          <p:nvPr/>
        </p:nvSpPr>
        <p:spPr bwMode="auto">
          <a:xfrm>
            <a:off x="642910" y="4214818"/>
            <a:ext cx="493667" cy="461962"/>
          </a:xfrm>
          <a:prstGeom prst="roundRect">
            <a:avLst>
              <a:gd name="adj" fmla="val 12370"/>
            </a:avLst>
          </a:prstGeom>
          <a:solidFill>
            <a:srgbClr val="009DE0"/>
          </a:solidFill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08000" tIns="0" rIns="108000" bIns="0" anchor="ctr"/>
          <a:lstStyle/>
          <a:p>
            <a:pPr algn="ctr"/>
            <a:r>
              <a:rPr lang="de-DE" sz="1400" b="1" dirty="0" smtClean="0">
                <a:solidFill>
                  <a:srgbClr val="FFFFFF"/>
                </a:solidFill>
                <a:ea typeface="ＭＳ Ｐゴシック"/>
              </a:rPr>
              <a:t>5</a:t>
            </a:r>
            <a:endParaRPr lang="de-DE" sz="1400" b="1" dirty="0">
              <a:solidFill>
                <a:srgbClr val="FFFFFF"/>
              </a:solidFill>
              <a:ea typeface="ＭＳ Ｐゴシック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17538" y="452438"/>
            <a:ext cx="7916862" cy="387508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1800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de-DE" cap="none" dirty="0" smtClean="0">
                <a:latin typeface="Verdana" pitchFamily="34" charset="0"/>
              </a:rPr>
              <a:t>ZEITPLAN</a:t>
            </a:r>
            <a:endParaRPr lang="de-DE" cap="none" dirty="0">
              <a:latin typeface="Verdana" pitchFamily="34" charset="0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524406" y="6283325"/>
            <a:ext cx="360000" cy="15557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fld id="{31421AFA-3AE7-4CEA-BC9B-447859BED57B}" type="slidenum">
              <a:rPr lang="en-US"/>
              <a:pPr/>
              <a:t>14</a:t>
            </a:fld>
            <a:endParaRPr lang="en-US" dirty="0"/>
          </a:p>
        </p:txBody>
      </p:sp>
      <p:sp>
        <p:nvSpPr>
          <p:cNvPr id="11" name="bmkFld3AddDate"/>
          <p:cNvSpPr txBox="1">
            <a:spLocks noChangeArrowheads="1"/>
          </p:cNvSpPr>
          <p:nvPr/>
        </p:nvSpPr>
        <p:spPr bwMode="auto">
          <a:xfrm>
            <a:off x="4570413" y="61277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r>
              <a:rPr lang="da-DK" sz="800" cap="all" dirty="0" smtClean="0"/>
              <a:t>25.01.2011</a:t>
            </a:r>
          </a:p>
        </p:txBody>
      </p:sp>
      <p:sp>
        <p:nvSpPr>
          <p:cNvPr id="12" name="bmkFld3AddPresentationTitle"/>
          <p:cNvSpPr txBox="1">
            <a:spLocks noChangeArrowheads="1"/>
          </p:cNvSpPr>
          <p:nvPr/>
        </p:nvSpPr>
        <p:spPr bwMode="auto">
          <a:xfrm>
            <a:off x="4570413" y="62801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r>
              <a:rPr lang="de-DE" sz="800" cap="all" baseline="0" dirty="0" smtClean="0"/>
              <a:t>Evaluation der Verortungsentscheidung der EA in </a:t>
            </a:r>
            <a:r>
              <a:rPr lang="de-DE" sz="800" cap="all" baseline="0" dirty="0" err="1" smtClean="0"/>
              <a:t>Nds</a:t>
            </a:r>
            <a:endParaRPr lang="da-DK" sz="800" cap="all" baseline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071546"/>
            <a:ext cx="8715436" cy="4455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/>
          </p:cNvSpPr>
          <p:nvPr>
            <p:ph type="title"/>
          </p:nvPr>
        </p:nvSpPr>
        <p:spPr>
          <a:xfrm>
            <a:off x="617538" y="452438"/>
            <a:ext cx="7916862" cy="387508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18000" rIns="0" bIns="0" numCol="1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GB" cap="none" dirty="0" smtClean="0">
                <a:latin typeface="Verdana" pitchFamily="34" charset="0"/>
              </a:rPr>
              <a:t>AGENDA</a:t>
            </a:r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1220812" y="1928802"/>
            <a:ext cx="5040000" cy="461963"/>
          </a:xfrm>
          <a:prstGeom prst="roundRect">
            <a:avLst>
              <a:gd name="adj" fmla="val 12370"/>
            </a:avLst>
          </a:prstGeom>
          <a:solidFill>
            <a:srgbClr val="009DE0"/>
          </a:solidFill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08000" tIns="0" rIns="108000" bIns="0" anchor="ctr"/>
          <a:lstStyle/>
          <a:p>
            <a:r>
              <a:rPr lang="de-DE" sz="1400" b="1" dirty="0" smtClean="0">
                <a:solidFill>
                  <a:schemeClr val="bg1"/>
                </a:solidFill>
              </a:rPr>
              <a:t>Unser Unternehmen und relevante Projekterfahrungen</a:t>
            </a:r>
            <a:endParaRPr lang="de-DE" sz="1400" b="1" dirty="0">
              <a:solidFill>
                <a:schemeClr val="bg1"/>
              </a:solidFill>
              <a:ea typeface="ＭＳ Ｐゴシック"/>
            </a:endParaRPr>
          </a:p>
        </p:txBody>
      </p:sp>
      <p:sp>
        <p:nvSpPr>
          <p:cNvPr id="6" name="AutoShape 9"/>
          <p:cNvSpPr>
            <a:spLocks noChangeArrowheads="1"/>
          </p:cNvSpPr>
          <p:nvPr/>
        </p:nvSpPr>
        <p:spPr bwMode="auto">
          <a:xfrm>
            <a:off x="642910" y="1928802"/>
            <a:ext cx="493667" cy="461962"/>
          </a:xfrm>
          <a:prstGeom prst="roundRect">
            <a:avLst>
              <a:gd name="adj" fmla="val 12370"/>
            </a:avLst>
          </a:prstGeom>
          <a:solidFill>
            <a:srgbClr val="009DE0"/>
          </a:solidFill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08000" tIns="0" rIns="108000" bIns="0" anchor="ctr"/>
          <a:lstStyle/>
          <a:p>
            <a:pPr algn="ctr"/>
            <a:r>
              <a:rPr lang="de-DE" sz="1400" b="1" dirty="0" smtClean="0">
                <a:solidFill>
                  <a:srgbClr val="FFFFFF"/>
                </a:solidFill>
                <a:ea typeface="ＭＳ Ｐゴシック"/>
              </a:rPr>
              <a:t>1</a:t>
            </a:r>
            <a:endParaRPr lang="de-DE" sz="1400" b="1" dirty="0">
              <a:solidFill>
                <a:srgbClr val="FFFFFF"/>
              </a:solidFill>
              <a:ea typeface="ＭＳ Ｐゴシック"/>
            </a:endParaRPr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1220812" y="2518166"/>
            <a:ext cx="5040000" cy="461963"/>
          </a:xfrm>
          <a:prstGeom prst="roundRect">
            <a:avLst>
              <a:gd name="adj" fmla="val 12370"/>
            </a:avLst>
          </a:prstGeom>
          <a:solidFill>
            <a:srgbClr val="009DE0"/>
          </a:solidFill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08000" tIns="0" rIns="108000" bIns="0" anchor="ctr"/>
          <a:lstStyle/>
          <a:p>
            <a:r>
              <a:rPr lang="de-DE" sz="1400" b="1" dirty="0" smtClean="0">
                <a:solidFill>
                  <a:srgbClr val="FFFFFF"/>
                </a:solidFill>
                <a:ea typeface="ＭＳ Ｐゴシック"/>
              </a:rPr>
              <a:t>Projektdesign und methodische Vorgehensweise</a:t>
            </a:r>
            <a:endParaRPr lang="de-DE" sz="1400" b="1" dirty="0">
              <a:solidFill>
                <a:srgbClr val="FFFFFF"/>
              </a:solidFill>
              <a:ea typeface="ＭＳ Ｐゴシック"/>
            </a:endParaRPr>
          </a:p>
        </p:txBody>
      </p:sp>
      <p:sp>
        <p:nvSpPr>
          <p:cNvPr id="8" name="AutoShape 9"/>
          <p:cNvSpPr>
            <a:spLocks noChangeArrowheads="1"/>
          </p:cNvSpPr>
          <p:nvPr/>
        </p:nvSpPr>
        <p:spPr bwMode="auto">
          <a:xfrm>
            <a:off x="642910" y="2518166"/>
            <a:ext cx="493667" cy="461962"/>
          </a:xfrm>
          <a:prstGeom prst="roundRect">
            <a:avLst>
              <a:gd name="adj" fmla="val 12370"/>
            </a:avLst>
          </a:prstGeom>
          <a:solidFill>
            <a:srgbClr val="009DE0"/>
          </a:solidFill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08000" tIns="0" rIns="108000" bIns="0" anchor="ctr"/>
          <a:lstStyle/>
          <a:p>
            <a:pPr algn="ctr"/>
            <a:r>
              <a:rPr lang="de-DE" sz="1400" b="1" dirty="0" smtClean="0">
                <a:solidFill>
                  <a:srgbClr val="FFFFFF"/>
                </a:solidFill>
                <a:ea typeface="ＭＳ Ｐゴシック"/>
              </a:rPr>
              <a:t>2</a:t>
            </a:r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1220812" y="3071810"/>
            <a:ext cx="5040000" cy="461963"/>
          </a:xfrm>
          <a:prstGeom prst="roundRect">
            <a:avLst>
              <a:gd name="adj" fmla="val 12370"/>
            </a:avLst>
          </a:prstGeom>
          <a:solidFill>
            <a:srgbClr val="009DE0"/>
          </a:solidFill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08000" tIns="0" rIns="108000" bIns="0" anchor="ctr"/>
          <a:lstStyle/>
          <a:p>
            <a:r>
              <a:rPr lang="de-DE" sz="1400" b="1" dirty="0" smtClean="0">
                <a:solidFill>
                  <a:srgbClr val="FFFFFF"/>
                </a:solidFill>
                <a:ea typeface="ＭＳ Ｐゴシック"/>
              </a:rPr>
              <a:t>Zeitplan</a:t>
            </a:r>
            <a:endParaRPr lang="de-DE" sz="1400" b="1" dirty="0">
              <a:solidFill>
                <a:srgbClr val="FFFFFF"/>
              </a:solidFill>
              <a:ea typeface="ＭＳ Ｐゴシック"/>
            </a:endParaRPr>
          </a:p>
        </p:txBody>
      </p:sp>
      <p:sp>
        <p:nvSpPr>
          <p:cNvPr id="12" name="AutoShape 9"/>
          <p:cNvSpPr>
            <a:spLocks noChangeArrowheads="1"/>
          </p:cNvSpPr>
          <p:nvPr/>
        </p:nvSpPr>
        <p:spPr bwMode="auto">
          <a:xfrm>
            <a:off x="642910" y="3071810"/>
            <a:ext cx="493667" cy="461962"/>
          </a:xfrm>
          <a:prstGeom prst="roundRect">
            <a:avLst>
              <a:gd name="adj" fmla="val 12370"/>
            </a:avLst>
          </a:prstGeom>
          <a:solidFill>
            <a:srgbClr val="009DE0"/>
          </a:solidFill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08000" tIns="0" rIns="108000" bIns="0" anchor="ctr"/>
          <a:lstStyle/>
          <a:p>
            <a:pPr algn="ctr"/>
            <a:r>
              <a:rPr lang="de-DE" sz="1400" b="1" dirty="0" smtClean="0">
                <a:solidFill>
                  <a:srgbClr val="FFFFFF"/>
                </a:solidFill>
                <a:ea typeface="ＭＳ Ｐゴシック"/>
              </a:rPr>
              <a:t>3</a:t>
            </a:r>
            <a:endParaRPr lang="de-DE" sz="1400" b="1" dirty="0">
              <a:solidFill>
                <a:srgbClr val="FFFFFF"/>
              </a:solidFill>
              <a:ea typeface="ＭＳ Ｐゴシック"/>
            </a:endParaRPr>
          </a:p>
        </p:txBody>
      </p:sp>
      <p:sp>
        <p:nvSpPr>
          <p:cNvPr id="13" name="AutoShape 5"/>
          <p:cNvSpPr>
            <a:spLocks noChangeArrowheads="1"/>
          </p:cNvSpPr>
          <p:nvPr/>
        </p:nvSpPr>
        <p:spPr bwMode="auto">
          <a:xfrm>
            <a:off x="1220812" y="3645697"/>
            <a:ext cx="5040000" cy="461963"/>
          </a:xfrm>
          <a:prstGeom prst="roundRect">
            <a:avLst>
              <a:gd name="adj" fmla="val 12370"/>
            </a:avLst>
          </a:prstGeom>
          <a:solidFill>
            <a:srgbClr val="009DE0"/>
          </a:solidFill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08000" tIns="0" rIns="108000" bIns="0" anchor="ctr"/>
          <a:lstStyle/>
          <a:p>
            <a:r>
              <a:rPr lang="de-DE" sz="1400" b="1" dirty="0" smtClean="0">
                <a:solidFill>
                  <a:srgbClr val="FFFFFF"/>
                </a:solidFill>
                <a:ea typeface="ＭＳ Ｐゴシック"/>
              </a:rPr>
              <a:t>Monatliche Abfrage von </a:t>
            </a:r>
            <a:r>
              <a:rPr lang="de-DE" sz="1400" b="1" dirty="0" err="1" smtClean="0">
                <a:solidFill>
                  <a:srgbClr val="FFFFFF"/>
                </a:solidFill>
                <a:ea typeface="ＭＳ Ｐゴシック"/>
              </a:rPr>
              <a:t>Monitoring</a:t>
            </a:r>
            <a:r>
              <a:rPr lang="de-DE" sz="1400" b="1" dirty="0" smtClean="0">
                <a:solidFill>
                  <a:srgbClr val="FFFFFF"/>
                </a:solidFill>
                <a:ea typeface="ＭＳ Ｐゴシック"/>
              </a:rPr>
              <a:t>-Daten</a:t>
            </a:r>
          </a:p>
        </p:txBody>
      </p:sp>
      <p:sp>
        <p:nvSpPr>
          <p:cNvPr id="14" name="AutoShape 9"/>
          <p:cNvSpPr>
            <a:spLocks noChangeArrowheads="1"/>
          </p:cNvSpPr>
          <p:nvPr/>
        </p:nvSpPr>
        <p:spPr bwMode="auto">
          <a:xfrm>
            <a:off x="642910" y="3645697"/>
            <a:ext cx="493667" cy="461962"/>
          </a:xfrm>
          <a:prstGeom prst="roundRect">
            <a:avLst>
              <a:gd name="adj" fmla="val 12370"/>
            </a:avLst>
          </a:prstGeom>
          <a:solidFill>
            <a:srgbClr val="A1BF36"/>
          </a:solidFill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08000" tIns="0" rIns="108000" bIns="0" anchor="ctr"/>
          <a:lstStyle/>
          <a:p>
            <a:pPr algn="ctr"/>
            <a:r>
              <a:rPr lang="de-DE" sz="1400" b="1" dirty="0" smtClean="0">
                <a:solidFill>
                  <a:srgbClr val="FFFFFF"/>
                </a:solidFill>
                <a:ea typeface="ＭＳ Ｐゴシック"/>
              </a:rPr>
              <a:t>4</a:t>
            </a:r>
            <a:endParaRPr lang="de-DE" sz="1400" b="1" dirty="0">
              <a:solidFill>
                <a:srgbClr val="FFFFFF"/>
              </a:solidFill>
              <a:ea typeface="ＭＳ Ｐゴシック"/>
            </a:endParaRPr>
          </a:p>
        </p:txBody>
      </p:sp>
      <p:sp>
        <p:nvSpPr>
          <p:cNvPr id="15" name="AutoShape 5"/>
          <p:cNvSpPr>
            <a:spLocks noChangeArrowheads="1"/>
          </p:cNvSpPr>
          <p:nvPr/>
        </p:nvSpPr>
        <p:spPr bwMode="auto">
          <a:xfrm>
            <a:off x="1220812" y="4214818"/>
            <a:ext cx="5040000" cy="461963"/>
          </a:xfrm>
          <a:prstGeom prst="roundRect">
            <a:avLst>
              <a:gd name="adj" fmla="val 12370"/>
            </a:avLst>
          </a:prstGeom>
          <a:solidFill>
            <a:srgbClr val="009DE0"/>
          </a:solidFill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08000" tIns="0" rIns="108000" bIns="0" anchor="ctr"/>
          <a:lstStyle/>
          <a:p>
            <a:r>
              <a:rPr lang="de-DE" sz="1400" b="1" dirty="0" smtClean="0">
                <a:solidFill>
                  <a:srgbClr val="FFFFFF"/>
                </a:solidFill>
                <a:ea typeface="ＭＳ Ｐゴシック"/>
              </a:rPr>
              <a:t>Diskussion</a:t>
            </a:r>
          </a:p>
        </p:txBody>
      </p:sp>
      <p:sp>
        <p:nvSpPr>
          <p:cNvPr id="16" name="AutoShape 9"/>
          <p:cNvSpPr>
            <a:spLocks noChangeArrowheads="1"/>
          </p:cNvSpPr>
          <p:nvPr/>
        </p:nvSpPr>
        <p:spPr bwMode="auto">
          <a:xfrm>
            <a:off x="642910" y="4214818"/>
            <a:ext cx="493667" cy="461962"/>
          </a:xfrm>
          <a:prstGeom prst="roundRect">
            <a:avLst>
              <a:gd name="adj" fmla="val 12370"/>
            </a:avLst>
          </a:prstGeom>
          <a:solidFill>
            <a:srgbClr val="009DE0"/>
          </a:solidFill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08000" tIns="0" rIns="108000" bIns="0" anchor="ctr"/>
          <a:lstStyle/>
          <a:p>
            <a:pPr algn="ctr"/>
            <a:r>
              <a:rPr lang="de-DE" sz="1400" b="1" dirty="0" smtClean="0">
                <a:solidFill>
                  <a:srgbClr val="FFFFFF"/>
                </a:solidFill>
                <a:ea typeface="ＭＳ Ｐゴシック"/>
              </a:rPr>
              <a:t>5</a:t>
            </a:r>
            <a:endParaRPr lang="de-DE" sz="1400" b="1" dirty="0">
              <a:solidFill>
                <a:srgbClr val="FFFFFF"/>
              </a:solidFill>
              <a:ea typeface="ＭＳ Ｐゴシック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Wir bitten Sie darum jeden Monat </a:t>
            </a:r>
            <a:r>
              <a:rPr lang="de-DE" dirty="0" err="1" smtClean="0"/>
              <a:t>Monitoring</a:t>
            </a:r>
            <a:r>
              <a:rPr lang="de-DE" dirty="0" smtClean="0"/>
              <a:t>-Daten zu übermitteln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1600" dirty="0" smtClean="0"/>
              <a:t>Im vergangenen Jahr hat das MW Fallzahlen für den Zeitraum Dezember 2009 bis September 2010 erhoben. Bitte ergänzen Sie diese Angaben um die Monate Oktober bis Dezember 2010.</a:t>
            </a:r>
          </a:p>
          <a:p>
            <a:endParaRPr lang="de-DE" sz="1600" dirty="0" smtClean="0"/>
          </a:p>
          <a:p>
            <a:r>
              <a:rPr lang="de-DE" sz="1600" dirty="0" smtClean="0"/>
              <a:t>Wir bitten Sie darum, im Laufe des Jahres 2011 monatlich folgende Daten zu erheben und an uns zu senden:</a:t>
            </a:r>
          </a:p>
          <a:p>
            <a:pPr marL="533400" lvl="2" indent="-203200">
              <a:lnSpc>
                <a:spcPts val="2163"/>
              </a:lnSpc>
            </a:pPr>
            <a:r>
              <a:rPr lang="de-DE" sz="1600" dirty="0" smtClean="0"/>
              <a:t>Statistische Angaben zu allen Fällen (</a:t>
            </a:r>
            <a:r>
              <a:rPr lang="de-DE" sz="1600" i="1" dirty="0" smtClean="0"/>
              <a:t>vgl. Excel-Tool</a:t>
            </a:r>
            <a:r>
              <a:rPr lang="de-DE" sz="1600" dirty="0" smtClean="0"/>
              <a:t>)</a:t>
            </a:r>
          </a:p>
          <a:p>
            <a:pPr marL="533400" lvl="2" indent="-203200">
              <a:lnSpc>
                <a:spcPts val="2163"/>
              </a:lnSpc>
            </a:pPr>
            <a:r>
              <a:rPr lang="de-DE" sz="1600" dirty="0" smtClean="0"/>
              <a:t>Kontaktdaten der </a:t>
            </a:r>
            <a:r>
              <a:rPr lang="de-DE" sz="1600" dirty="0" err="1" smtClean="0"/>
              <a:t>Inanspruchnehmer</a:t>
            </a:r>
            <a:r>
              <a:rPr lang="de-DE" sz="1600" dirty="0" smtClean="0"/>
              <a:t> – vorausgesetzt Einverständnis zur Datenweitergabe wurde erteilt </a:t>
            </a:r>
            <a:br>
              <a:rPr lang="de-DE" sz="1600" dirty="0" smtClean="0"/>
            </a:br>
            <a:r>
              <a:rPr lang="de-DE" sz="1600" dirty="0" smtClean="0"/>
              <a:t>(</a:t>
            </a:r>
            <a:r>
              <a:rPr lang="de-DE" sz="1600" i="1" dirty="0" smtClean="0"/>
              <a:t>vgl. Schreiben an </a:t>
            </a:r>
            <a:r>
              <a:rPr lang="de-DE" sz="1600" i="1" dirty="0" err="1" smtClean="0"/>
              <a:t>Inanspruchnehmer</a:t>
            </a:r>
            <a:r>
              <a:rPr lang="de-DE" sz="1600" dirty="0" smtClean="0"/>
              <a:t>)</a:t>
            </a:r>
          </a:p>
          <a:p>
            <a:endParaRPr lang="de-DE" sz="1600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524406" y="6283325"/>
            <a:ext cx="360000" cy="15557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fld id="{31421AFA-3AE7-4CEA-BC9B-447859BED57B}" type="slidenum">
              <a:rPr lang="en-US"/>
              <a:pPr/>
              <a:t>16</a:t>
            </a:fld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/>
          </p:cNvSpPr>
          <p:nvPr>
            <p:ph type="title"/>
          </p:nvPr>
        </p:nvSpPr>
        <p:spPr>
          <a:xfrm>
            <a:off x="617538" y="452438"/>
            <a:ext cx="7916862" cy="387508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18000" rIns="0" bIns="0" numCol="1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GB" cap="none" dirty="0" smtClean="0">
                <a:latin typeface="Verdana" pitchFamily="34" charset="0"/>
              </a:rPr>
              <a:t>AGENDA</a:t>
            </a:r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1220812" y="1928802"/>
            <a:ext cx="5040000" cy="461963"/>
          </a:xfrm>
          <a:prstGeom prst="roundRect">
            <a:avLst>
              <a:gd name="adj" fmla="val 12370"/>
            </a:avLst>
          </a:prstGeom>
          <a:solidFill>
            <a:srgbClr val="009DE0"/>
          </a:solidFill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08000" tIns="0" rIns="108000" bIns="0" anchor="ctr"/>
          <a:lstStyle/>
          <a:p>
            <a:r>
              <a:rPr lang="de-DE" sz="1400" b="1" dirty="0" smtClean="0">
                <a:solidFill>
                  <a:schemeClr val="bg1"/>
                </a:solidFill>
              </a:rPr>
              <a:t>Unser Unternehmen und relevante Projekterfahrungen</a:t>
            </a:r>
            <a:endParaRPr lang="de-DE" sz="1400" b="1" dirty="0">
              <a:solidFill>
                <a:schemeClr val="bg1"/>
              </a:solidFill>
              <a:ea typeface="ＭＳ Ｐゴシック"/>
            </a:endParaRPr>
          </a:p>
        </p:txBody>
      </p:sp>
      <p:sp>
        <p:nvSpPr>
          <p:cNvPr id="6" name="AutoShape 9"/>
          <p:cNvSpPr>
            <a:spLocks noChangeArrowheads="1"/>
          </p:cNvSpPr>
          <p:nvPr/>
        </p:nvSpPr>
        <p:spPr bwMode="auto">
          <a:xfrm>
            <a:off x="642910" y="1928802"/>
            <a:ext cx="493667" cy="461962"/>
          </a:xfrm>
          <a:prstGeom prst="roundRect">
            <a:avLst>
              <a:gd name="adj" fmla="val 12370"/>
            </a:avLst>
          </a:prstGeom>
          <a:solidFill>
            <a:srgbClr val="009DE0"/>
          </a:solidFill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08000" tIns="0" rIns="108000" bIns="0" anchor="ctr"/>
          <a:lstStyle/>
          <a:p>
            <a:pPr algn="ctr"/>
            <a:r>
              <a:rPr lang="de-DE" sz="1400" b="1" dirty="0" smtClean="0">
                <a:solidFill>
                  <a:srgbClr val="FFFFFF"/>
                </a:solidFill>
                <a:ea typeface="ＭＳ Ｐゴシック"/>
              </a:rPr>
              <a:t>1</a:t>
            </a:r>
            <a:endParaRPr lang="de-DE" sz="1400" b="1" dirty="0">
              <a:solidFill>
                <a:srgbClr val="FFFFFF"/>
              </a:solidFill>
              <a:ea typeface="ＭＳ Ｐゴシック"/>
            </a:endParaRPr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1220812" y="2518166"/>
            <a:ext cx="5040000" cy="461963"/>
          </a:xfrm>
          <a:prstGeom prst="roundRect">
            <a:avLst>
              <a:gd name="adj" fmla="val 12370"/>
            </a:avLst>
          </a:prstGeom>
          <a:solidFill>
            <a:srgbClr val="009DE0"/>
          </a:solidFill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08000" tIns="0" rIns="108000" bIns="0" anchor="ctr"/>
          <a:lstStyle/>
          <a:p>
            <a:r>
              <a:rPr lang="de-DE" sz="1400" b="1" dirty="0" smtClean="0">
                <a:solidFill>
                  <a:srgbClr val="FFFFFF"/>
                </a:solidFill>
                <a:ea typeface="ＭＳ Ｐゴシック"/>
              </a:rPr>
              <a:t>Projektdesign und methodische Vorgehensweise</a:t>
            </a:r>
            <a:endParaRPr lang="de-DE" sz="1400" b="1" dirty="0">
              <a:solidFill>
                <a:srgbClr val="FFFFFF"/>
              </a:solidFill>
              <a:ea typeface="ＭＳ Ｐゴシック"/>
            </a:endParaRPr>
          </a:p>
        </p:txBody>
      </p:sp>
      <p:sp>
        <p:nvSpPr>
          <p:cNvPr id="8" name="AutoShape 9"/>
          <p:cNvSpPr>
            <a:spLocks noChangeArrowheads="1"/>
          </p:cNvSpPr>
          <p:nvPr/>
        </p:nvSpPr>
        <p:spPr bwMode="auto">
          <a:xfrm>
            <a:off x="642910" y="2518166"/>
            <a:ext cx="493667" cy="461962"/>
          </a:xfrm>
          <a:prstGeom prst="roundRect">
            <a:avLst>
              <a:gd name="adj" fmla="val 12370"/>
            </a:avLst>
          </a:prstGeom>
          <a:solidFill>
            <a:srgbClr val="009DE0"/>
          </a:solidFill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08000" tIns="0" rIns="108000" bIns="0" anchor="ctr"/>
          <a:lstStyle/>
          <a:p>
            <a:pPr algn="ctr"/>
            <a:r>
              <a:rPr lang="de-DE" sz="1400" b="1" dirty="0" smtClean="0">
                <a:solidFill>
                  <a:srgbClr val="FFFFFF"/>
                </a:solidFill>
                <a:ea typeface="ＭＳ Ｐゴシック"/>
              </a:rPr>
              <a:t>2</a:t>
            </a:r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1220812" y="3071810"/>
            <a:ext cx="5040000" cy="461963"/>
          </a:xfrm>
          <a:prstGeom prst="roundRect">
            <a:avLst>
              <a:gd name="adj" fmla="val 12370"/>
            </a:avLst>
          </a:prstGeom>
          <a:solidFill>
            <a:srgbClr val="009DE0"/>
          </a:solidFill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08000" tIns="0" rIns="108000" bIns="0" anchor="ctr"/>
          <a:lstStyle/>
          <a:p>
            <a:r>
              <a:rPr lang="de-DE" sz="1400" b="1" dirty="0" smtClean="0">
                <a:solidFill>
                  <a:srgbClr val="FFFFFF"/>
                </a:solidFill>
                <a:ea typeface="ＭＳ Ｐゴシック"/>
              </a:rPr>
              <a:t>Zeitplan</a:t>
            </a:r>
            <a:endParaRPr lang="de-DE" sz="1400" b="1" dirty="0">
              <a:solidFill>
                <a:srgbClr val="FFFFFF"/>
              </a:solidFill>
              <a:ea typeface="ＭＳ Ｐゴシック"/>
            </a:endParaRPr>
          </a:p>
        </p:txBody>
      </p:sp>
      <p:sp>
        <p:nvSpPr>
          <p:cNvPr id="12" name="AutoShape 9"/>
          <p:cNvSpPr>
            <a:spLocks noChangeArrowheads="1"/>
          </p:cNvSpPr>
          <p:nvPr/>
        </p:nvSpPr>
        <p:spPr bwMode="auto">
          <a:xfrm>
            <a:off x="642910" y="3071810"/>
            <a:ext cx="493667" cy="461962"/>
          </a:xfrm>
          <a:prstGeom prst="roundRect">
            <a:avLst>
              <a:gd name="adj" fmla="val 12370"/>
            </a:avLst>
          </a:prstGeom>
          <a:solidFill>
            <a:srgbClr val="009DE0"/>
          </a:solidFill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08000" tIns="0" rIns="108000" bIns="0" anchor="ctr"/>
          <a:lstStyle/>
          <a:p>
            <a:pPr algn="ctr"/>
            <a:r>
              <a:rPr lang="de-DE" sz="1400" b="1" dirty="0" smtClean="0">
                <a:solidFill>
                  <a:srgbClr val="FFFFFF"/>
                </a:solidFill>
                <a:ea typeface="ＭＳ Ｐゴシック"/>
              </a:rPr>
              <a:t>3</a:t>
            </a:r>
            <a:endParaRPr lang="de-DE" sz="1400" b="1" dirty="0">
              <a:solidFill>
                <a:srgbClr val="FFFFFF"/>
              </a:solidFill>
              <a:ea typeface="ＭＳ Ｐゴシック"/>
            </a:endParaRPr>
          </a:p>
        </p:txBody>
      </p:sp>
      <p:sp>
        <p:nvSpPr>
          <p:cNvPr id="13" name="AutoShape 5"/>
          <p:cNvSpPr>
            <a:spLocks noChangeArrowheads="1"/>
          </p:cNvSpPr>
          <p:nvPr/>
        </p:nvSpPr>
        <p:spPr bwMode="auto">
          <a:xfrm>
            <a:off x="1220812" y="3645697"/>
            <a:ext cx="5040000" cy="461963"/>
          </a:xfrm>
          <a:prstGeom prst="roundRect">
            <a:avLst>
              <a:gd name="adj" fmla="val 12370"/>
            </a:avLst>
          </a:prstGeom>
          <a:solidFill>
            <a:srgbClr val="009DE0"/>
          </a:solidFill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08000" tIns="0" rIns="108000" bIns="0" anchor="ctr"/>
          <a:lstStyle/>
          <a:p>
            <a:r>
              <a:rPr lang="de-DE" sz="1400" b="1" dirty="0" smtClean="0">
                <a:solidFill>
                  <a:srgbClr val="FFFFFF"/>
                </a:solidFill>
                <a:ea typeface="ＭＳ Ｐゴシック"/>
              </a:rPr>
              <a:t>Monatliche Abfrage von </a:t>
            </a:r>
            <a:r>
              <a:rPr lang="de-DE" sz="1400" b="1" dirty="0" err="1" smtClean="0">
                <a:solidFill>
                  <a:srgbClr val="FFFFFF"/>
                </a:solidFill>
                <a:ea typeface="ＭＳ Ｐゴシック"/>
              </a:rPr>
              <a:t>Monitoring</a:t>
            </a:r>
            <a:r>
              <a:rPr lang="de-DE" sz="1400" b="1" dirty="0" smtClean="0">
                <a:solidFill>
                  <a:srgbClr val="FFFFFF"/>
                </a:solidFill>
                <a:ea typeface="ＭＳ Ｐゴシック"/>
              </a:rPr>
              <a:t>-Daten</a:t>
            </a:r>
          </a:p>
        </p:txBody>
      </p:sp>
      <p:sp>
        <p:nvSpPr>
          <p:cNvPr id="14" name="AutoShape 9"/>
          <p:cNvSpPr>
            <a:spLocks noChangeArrowheads="1"/>
          </p:cNvSpPr>
          <p:nvPr/>
        </p:nvSpPr>
        <p:spPr bwMode="auto">
          <a:xfrm>
            <a:off x="642910" y="3645697"/>
            <a:ext cx="493667" cy="461962"/>
          </a:xfrm>
          <a:prstGeom prst="roundRect">
            <a:avLst>
              <a:gd name="adj" fmla="val 12370"/>
            </a:avLst>
          </a:prstGeom>
          <a:solidFill>
            <a:srgbClr val="009DE0"/>
          </a:solidFill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08000" tIns="0" rIns="108000" bIns="0" anchor="ctr"/>
          <a:lstStyle/>
          <a:p>
            <a:pPr algn="ctr"/>
            <a:r>
              <a:rPr lang="de-DE" sz="1400" b="1" dirty="0" smtClean="0">
                <a:solidFill>
                  <a:srgbClr val="FFFFFF"/>
                </a:solidFill>
                <a:ea typeface="ＭＳ Ｐゴシック"/>
              </a:rPr>
              <a:t>4</a:t>
            </a:r>
          </a:p>
        </p:txBody>
      </p:sp>
      <p:sp>
        <p:nvSpPr>
          <p:cNvPr id="15" name="AutoShape 5"/>
          <p:cNvSpPr>
            <a:spLocks noChangeArrowheads="1"/>
          </p:cNvSpPr>
          <p:nvPr/>
        </p:nvSpPr>
        <p:spPr bwMode="auto">
          <a:xfrm>
            <a:off x="1220812" y="4214818"/>
            <a:ext cx="5040000" cy="461963"/>
          </a:xfrm>
          <a:prstGeom prst="roundRect">
            <a:avLst>
              <a:gd name="adj" fmla="val 12370"/>
            </a:avLst>
          </a:prstGeom>
          <a:solidFill>
            <a:srgbClr val="009DE0"/>
          </a:solidFill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08000" tIns="0" rIns="108000" bIns="0" anchor="ctr"/>
          <a:lstStyle/>
          <a:p>
            <a:r>
              <a:rPr lang="de-DE" sz="1400" b="1" dirty="0" smtClean="0">
                <a:solidFill>
                  <a:srgbClr val="FFFFFF"/>
                </a:solidFill>
                <a:ea typeface="ＭＳ Ｐゴシック"/>
              </a:rPr>
              <a:t>Diskussion</a:t>
            </a:r>
          </a:p>
        </p:txBody>
      </p:sp>
      <p:sp>
        <p:nvSpPr>
          <p:cNvPr id="16" name="AutoShape 9"/>
          <p:cNvSpPr>
            <a:spLocks noChangeArrowheads="1"/>
          </p:cNvSpPr>
          <p:nvPr/>
        </p:nvSpPr>
        <p:spPr bwMode="auto">
          <a:xfrm>
            <a:off x="642910" y="4214818"/>
            <a:ext cx="493667" cy="461962"/>
          </a:xfrm>
          <a:prstGeom prst="roundRect">
            <a:avLst>
              <a:gd name="adj" fmla="val 12370"/>
            </a:avLst>
          </a:prstGeom>
          <a:solidFill>
            <a:srgbClr val="A1BF36"/>
          </a:solidFill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08000" tIns="0" rIns="108000" bIns="0" anchor="ctr"/>
          <a:lstStyle/>
          <a:p>
            <a:pPr algn="ctr"/>
            <a:r>
              <a:rPr lang="de-DE" sz="1400" b="1" dirty="0" smtClean="0">
                <a:solidFill>
                  <a:srgbClr val="FFFFFF"/>
                </a:solidFill>
                <a:ea typeface="ＭＳ Ｐゴシック"/>
              </a:rPr>
              <a:t>5</a:t>
            </a:r>
            <a:endParaRPr lang="de-DE" sz="1400" b="1" dirty="0">
              <a:solidFill>
                <a:srgbClr val="FFFFFF"/>
              </a:solidFill>
              <a:ea typeface="ＭＳ Ｐゴシック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9"/>
          <p:cNvSpPr>
            <a:spLocks noChangeArrowheads="1"/>
          </p:cNvSpPr>
          <p:nvPr/>
        </p:nvSpPr>
        <p:spPr bwMode="auto">
          <a:xfrm>
            <a:off x="571472" y="1357299"/>
            <a:ext cx="6572296" cy="3143271"/>
          </a:xfrm>
          <a:prstGeom prst="roundRect">
            <a:avLst>
              <a:gd name="adj" fmla="val 4907"/>
            </a:avLst>
          </a:prstGeom>
          <a:solidFill>
            <a:srgbClr val="A7D3F5"/>
          </a:solidFill>
          <a:ln w="9525" algn="ctr">
            <a:noFill/>
            <a:round/>
            <a:headEnd/>
            <a:tailEnd/>
          </a:ln>
          <a:effectLst/>
        </p:spPr>
        <p:txBody>
          <a:bodyPr wrap="none" lIns="3600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538" y="452438"/>
            <a:ext cx="7916862" cy="387508"/>
          </a:xfrm>
        </p:spPr>
        <p:txBody>
          <a:bodyPr/>
          <a:lstStyle/>
          <a:p>
            <a:r>
              <a:rPr lang="de-DE" dirty="0" smtClean="0"/>
              <a:t>Fragen zur Diskussion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224" y="1714488"/>
            <a:ext cx="6072230" cy="2713044"/>
          </a:xfrm>
        </p:spPr>
        <p:txBody>
          <a:bodyPr/>
          <a:lstStyle/>
          <a:p>
            <a:r>
              <a:rPr lang="de-DE" sz="1600" dirty="0" smtClean="0"/>
              <a:t>Warum ist die Inanspruchnahme bisher eher gering?</a:t>
            </a:r>
          </a:p>
          <a:p>
            <a:endParaRPr lang="de-DE" sz="1600" dirty="0" smtClean="0"/>
          </a:p>
          <a:p>
            <a:r>
              <a:rPr lang="de-DE" sz="1600" dirty="0" smtClean="0"/>
              <a:t>Welche Entwicklung erwarten Sie für das Jahr 2011?</a:t>
            </a:r>
          </a:p>
          <a:p>
            <a:endParaRPr lang="de-DE" sz="1600" dirty="0" smtClean="0"/>
          </a:p>
          <a:p>
            <a:r>
              <a:rPr lang="de-DE" sz="1600" dirty="0" smtClean="0"/>
              <a:t>Wie könnte die Inanspruchnahme erhöht werden?</a:t>
            </a:r>
          </a:p>
          <a:p>
            <a:pPr>
              <a:buNone/>
            </a:pPr>
            <a:endParaRPr lang="de-DE" sz="16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524406" y="6283325"/>
            <a:ext cx="360000" cy="15557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fld id="{31421AFA-3AE7-4CEA-BC9B-447859BED57B}" type="slidenum">
              <a:rPr lang="en-US"/>
              <a:pPr/>
              <a:t>18</a:t>
            </a:fld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Vielen Dank</a:t>
            </a:r>
            <a:endParaRPr lang="de-DE" dirty="0"/>
          </a:p>
        </p:txBody>
      </p:sp>
      <p:sp>
        <p:nvSpPr>
          <p:cNvPr id="5" name="TextBox 4"/>
          <p:cNvSpPr txBox="1"/>
          <p:nvPr/>
        </p:nvSpPr>
        <p:spPr bwMode="auto">
          <a:xfrm>
            <a:off x="571472" y="2000240"/>
            <a:ext cx="3214710" cy="3988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600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20000"/>
              </a:lnSpc>
            </a:pPr>
            <a:r>
              <a:rPr lang="de-DE" dirty="0" smtClean="0">
                <a:solidFill>
                  <a:schemeClr val="bg1"/>
                </a:solidFill>
                <a:latin typeface="Verdana"/>
              </a:rPr>
              <a:t>Robert Kröber</a:t>
            </a:r>
            <a:endParaRPr lang="de-DE" dirty="0" smtClean="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</a:pPr>
            <a:r>
              <a:rPr lang="en-GB" dirty="0" smtClean="0">
                <a:solidFill>
                  <a:schemeClr val="bg1"/>
                </a:solidFill>
              </a:rPr>
              <a:t>Senior Consultant</a:t>
            </a:r>
          </a:p>
          <a:p>
            <a:pPr>
              <a:lnSpc>
                <a:spcPct val="120000"/>
              </a:lnSpc>
            </a:pPr>
            <a:endParaRPr lang="en-GB" dirty="0" smtClean="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</a:pPr>
            <a:r>
              <a:rPr lang="en-GB" dirty="0" smtClean="0">
                <a:solidFill>
                  <a:schemeClr val="bg1"/>
                </a:solidFill>
              </a:rPr>
              <a:t>Ramboll Management Consulting</a:t>
            </a:r>
            <a:endParaRPr lang="en-US" dirty="0" smtClean="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</a:pPr>
            <a:r>
              <a:rPr lang="en-GB" dirty="0" smtClean="0">
                <a:solidFill>
                  <a:schemeClr val="bg1"/>
                </a:solidFill>
              </a:rPr>
              <a:t> </a:t>
            </a:r>
            <a:endParaRPr lang="en-US" dirty="0" smtClean="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</a:pPr>
            <a:r>
              <a:rPr lang="en-GB" dirty="0" smtClean="0">
                <a:solidFill>
                  <a:schemeClr val="bg1"/>
                </a:solidFill>
              </a:rPr>
              <a:t> </a:t>
            </a:r>
            <a:endParaRPr lang="en-US" dirty="0" smtClean="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</a:pPr>
            <a:r>
              <a:rPr lang="de-DE" dirty="0" smtClean="0">
                <a:solidFill>
                  <a:schemeClr val="bg1"/>
                </a:solidFill>
              </a:rPr>
              <a:t>T	030 / 302020-212</a:t>
            </a:r>
            <a:endParaRPr lang="en-US" dirty="0" smtClean="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</a:pPr>
            <a:r>
              <a:rPr lang="de-DE" dirty="0" smtClean="0">
                <a:solidFill>
                  <a:schemeClr val="bg1"/>
                </a:solidFill>
              </a:rPr>
              <a:t>F	030 / 302020-299</a:t>
            </a:r>
            <a:endParaRPr lang="en-US" dirty="0" smtClean="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</a:pPr>
            <a:r>
              <a:rPr lang="de-DE" dirty="0" smtClean="0">
                <a:solidFill>
                  <a:schemeClr val="bg1"/>
                </a:solidFill>
              </a:rPr>
              <a:t>M	0151 / 58015 212</a:t>
            </a:r>
            <a:endParaRPr lang="en-US" dirty="0" smtClean="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</a:pPr>
            <a:r>
              <a:rPr lang="de-DE" dirty="0" smtClean="0">
                <a:solidFill>
                  <a:schemeClr val="bg1"/>
                </a:solidFill>
              </a:rPr>
              <a:t>robert.kroeber@r-m.com</a:t>
            </a:r>
            <a:endParaRPr lang="en-US" dirty="0" smtClean="0">
              <a:solidFill>
                <a:schemeClr val="bg1"/>
              </a:solidFill>
            </a:endParaRPr>
          </a:p>
          <a:p>
            <a:pPr marL="12700" marR="0" indent="-25400" algn="l" defTabSz="4572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ts val="1500"/>
              </a:spcAft>
              <a:buClrTx/>
              <a:buSzTx/>
              <a:tabLst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Verdana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7" name="TextBox 6"/>
          <p:cNvSpPr txBox="1"/>
          <p:nvPr/>
        </p:nvSpPr>
        <p:spPr bwMode="auto">
          <a:xfrm>
            <a:off x="4902983" y="2000240"/>
            <a:ext cx="3214710" cy="3568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600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12700" indent="-25400" eaLnBrk="0" hangingPunct="0">
              <a:lnSpc>
                <a:spcPct val="120000"/>
              </a:lnSpc>
              <a:spcAft>
                <a:spcPts val="1500"/>
              </a:spcAft>
            </a:pPr>
            <a:r>
              <a:rPr lang="de-DE" dirty="0" smtClean="0">
                <a:solidFill>
                  <a:schemeClr val="bg1"/>
                </a:solidFill>
                <a:latin typeface="Verdana"/>
                <a:cs typeface="ＭＳ Ｐゴシック" pitchFamily="-111" charset="-128"/>
              </a:rPr>
              <a:t>Prof. Dr. Frank Wallau</a:t>
            </a:r>
          </a:p>
          <a:p>
            <a:pPr marL="12700" indent="-25400" eaLnBrk="0" hangingPunct="0">
              <a:lnSpc>
                <a:spcPct val="120000"/>
              </a:lnSpc>
              <a:spcAft>
                <a:spcPts val="1500"/>
              </a:spcAft>
            </a:pPr>
            <a:r>
              <a:rPr lang="de-DE" dirty="0" smtClean="0">
                <a:solidFill>
                  <a:schemeClr val="bg1"/>
                </a:solidFill>
                <a:latin typeface="Verdana"/>
                <a:cs typeface="ＭＳ Ｐゴシック" pitchFamily="-111" charset="-128"/>
              </a:rPr>
              <a:t>Dozent für </a:t>
            </a:r>
            <a:r>
              <a:rPr lang="de-DE" dirty="0" err="1" smtClean="0">
                <a:solidFill>
                  <a:schemeClr val="bg1"/>
                </a:solidFill>
                <a:latin typeface="Verdana"/>
                <a:cs typeface="ＭＳ Ｐゴシック" pitchFamily="-111" charset="-128"/>
              </a:rPr>
              <a:t>Mittelstandspolitik</a:t>
            </a:r>
            <a:r>
              <a:rPr lang="de-DE" dirty="0" smtClean="0">
                <a:solidFill>
                  <a:schemeClr val="bg1"/>
                </a:solidFill>
                <a:latin typeface="Verdana"/>
                <a:cs typeface="ＭＳ Ｐゴシック" pitchFamily="-111" charset="-128"/>
              </a:rPr>
              <a:t> und Unternehmensgründung</a:t>
            </a:r>
          </a:p>
          <a:p>
            <a:pPr marL="12700" indent="-25400" eaLnBrk="0" hangingPunct="0">
              <a:lnSpc>
                <a:spcPct val="120000"/>
              </a:lnSpc>
              <a:spcAft>
                <a:spcPts val="1500"/>
              </a:spcAft>
            </a:pPr>
            <a:r>
              <a:rPr lang="de-DE" dirty="0" smtClean="0">
                <a:solidFill>
                  <a:schemeClr val="bg1"/>
                </a:solidFill>
                <a:latin typeface="Verdana"/>
                <a:cs typeface="ＭＳ Ｐゴシック" pitchFamily="-111" charset="-128"/>
              </a:rPr>
              <a:t>Fachhochschule der Wirtschaft Paderborn</a:t>
            </a:r>
          </a:p>
          <a:p>
            <a:pPr marL="12700" indent="-25400" eaLnBrk="0" hangingPunct="0">
              <a:lnSpc>
                <a:spcPct val="120000"/>
              </a:lnSpc>
              <a:spcAft>
                <a:spcPts val="1500"/>
              </a:spcAft>
            </a:pPr>
            <a:r>
              <a:rPr lang="de-DE" dirty="0" smtClean="0">
                <a:solidFill>
                  <a:schemeClr val="bg1"/>
                </a:solidFill>
                <a:latin typeface="Verdana"/>
                <a:cs typeface="ＭＳ Ｐゴシック" pitchFamily="-111" charset="-128"/>
              </a:rPr>
              <a:t>T 05251 / 30 – 102</a:t>
            </a:r>
            <a:br>
              <a:rPr lang="de-DE" dirty="0" smtClean="0">
                <a:solidFill>
                  <a:schemeClr val="bg1"/>
                </a:solidFill>
                <a:latin typeface="Verdana"/>
                <a:cs typeface="ＭＳ Ｐゴシック" pitchFamily="-111" charset="-128"/>
              </a:rPr>
            </a:br>
            <a:r>
              <a:rPr lang="de-DE" dirty="0" smtClean="0">
                <a:solidFill>
                  <a:schemeClr val="bg1"/>
                </a:solidFill>
                <a:latin typeface="Verdana"/>
                <a:cs typeface="ＭＳ Ｐゴシック" pitchFamily="-111" charset="-128"/>
              </a:rPr>
              <a:t>F 05251 / 30 – 188</a:t>
            </a:r>
            <a:br>
              <a:rPr lang="de-DE" dirty="0" smtClean="0">
                <a:solidFill>
                  <a:schemeClr val="bg1"/>
                </a:solidFill>
                <a:latin typeface="Verdana"/>
                <a:cs typeface="ＭＳ Ｐゴシック" pitchFamily="-111" charset="-128"/>
              </a:rPr>
            </a:br>
            <a:r>
              <a:rPr lang="de-DE" dirty="0" smtClean="0">
                <a:solidFill>
                  <a:schemeClr val="bg1"/>
                </a:solidFill>
                <a:latin typeface="Verdana"/>
                <a:cs typeface="ＭＳ Ｐゴシック" pitchFamily="-111" charset="-128"/>
              </a:rPr>
              <a:t>Frank.Wallau@fhdw.de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Verdana"/>
              <a:ea typeface="ＭＳ Ｐゴシック" pitchFamily="-111" charset="-128"/>
              <a:cs typeface="ＭＳ Ｐゴシック" pitchFamily="-111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/>
          </p:cNvSpPr>
          <p:nvPr>
            <p:ph type="title"/>
          </p:nvPr>
        </p:nvSpPr>
        <p:spPr>
          <a:xfrm>
            <a:off x="617538" y="452438"/>
            <a:ext cx="7916862" cy="387508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18000" rIns="0" bIns="0" numCol="1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GB" cap="none" dirty="0" smtClean="0">
                <a:latin typeface="Verdana" pitchFamily="34" charset="0"/>
              </a:rPr>
              <a:t>AGENDA</a:t>
            </a:r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1220812" y="1928802"/>
            <a:ext cx="5040000" cy="461963"/>
          </a:xfrm>
          <a:prstGeom prst="roundRect">
            <a:avLst>
              <a:gd name="adj" fmla="val 12370"/>
            </a:avLst>
          </a:prstGeom>
          <a:solidFill>
            <a:srgbClr val="009DE0"/>
          </a:solidFill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08000" tIns="0" rIns="108000" bIns="0" anchor="ctr"/>
          <a:lstStyle/>
          <a:p>
            <a:r>
              <a:rPr lang="de-DE" sz="1400" b="1" dirty="0" smtClean="0">
                <a:solidFill>
                  <a:schemeClr val="bg1"/>
                </a:solidFill>
              </a:rPr>
              <a:t>Unser Unternehmen und relevante Projekterfahrungen</a:t>
            </a:r>
            <a:endParaRPr lang="de-DE" sz="1400" b="1" dirty="0">
              <a:solidFill>
                <a:schemeClr val="bg1"/>
              </a:solidFill>
              <a:ea typeface="ＭＳ Ｐゴシック"/>
            </a:endParaRPr>
          </a:p>
        </p:txBody>
      </p:sp>
      <p:sp>
        <p:nvSpPr>
          <p:cNvPr id="6" name="AutoShape 9"/>
          <p:cNvSpPr>
            <a:spLocks noChangeArrowheads="1"/>
          </p:cNvSpPr>
          <p:nvPr/>
        </p:nvSpPr>
        <p:spPr bwMode="auto">
          <a:xfrm>
            <a:off x="642910" y="1928802"/>
            <a:ext cx="493667" cy="461962"/>
          </a:xfrm>
          <a:prstGeom prst="roundRect">
            <a:avLst>
              <a:gd name="adj" fmla="val 12370"/>
            </a:avLst>
          </a:prstGeom>
          <a:solidFill>
            <a:srgbClr val="A1BF36"/>
          </a:solidFill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08000" tIns="0" rIns="108000" bIns="0" anchor="ctr"/>
          <a:lstStyle/>
          <a:p>
            <a:pPr algn="ctr"/>
            <a:r>
              <a:rPr lang="de-DE" sz="1400" b="1" dirty="0" smtClean="0">
                <a:solidFill>
                  <a:srgbClr val="FFFFFF"/>
                </a:solidFill>
                <a:ea typeface="ＭＳ Ｐゴシック"/>
              </a:rPr>
              <a:t>1</a:t>
            </a:r>
            <a:endParaRPr lang="de-DE" sz="1400" b="1" dirty="0">
              <a:solidFill>
                <a:srgbClr val="FFFFFF"/>
              </a:solidFill>
              <a:ea typeface="ＭＳ Ｐゴシック"/>
            </a:endParaRPr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1220812" y="2518166"/>
            <a:ext cx="5040000" cy="461963"/>
          </a:xfrm>
          <a:prstGeom prst="roundRect">
            <a:avLst>
              <a:gd name="adj" fmla="val 12370"/>
            </a:avLst>
          </a:prstGeom>
          <a:solidFill>
            <a:srgbClr val="009DE0"/>
          </a:solidFill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08000" tIns="0" rIns="108000" bIns="0" anchor="ctr"/>
          <a:lstStyle/>
          <a:p>
            <a:r>
              <a:rPr lang="de-DE" sz="1400" b="1" dirty="0" smtClean="0">
                <a:solidFill>
                  <a:srgbClr val="FFFFFF"/>
                </a:solidFill>
                <a:ea typeface="ＭＳ Ｐゴシック"/>
              </a:rPr>
              <a:t>Projektdesign und methodische Vorgehensweise</a:t>
            </a:r>
            <a:endParaRPr lang="de-DE" sz="1400" b="1" dirty="0">
              <a:solidFill>
                <a:srgbClr val="FFFFFF"/>
              </a:solidFill>
              <a:ea typeface="ＭＳ Ｐゴシック"/>
            </a:endParaRPr>
          </a:p>
        </p:txBody>
      </p:sp>
      <p:sp>
        <p:nvSpPr>
          <p:cNvPr id="8" name="AutoShape 9"/>
          <p:cNvSpPr>
            <a:spLocks noChangeArrowheads="1"/>
          </p:cNvSpPr>
          <p:nvPr/>
        </p:nvSpPr>
        <p:spPr bwMode="auto">
          <a:xfrm>
            <a:off x="642910" y="2518166"/>
            <a:ext cx="493667" cy="461962"/>
          </a:xfrm>
          <a:prstGeom prst="roundRect">
            <a:avLst>
              <a:gd name="adj" fmla="val 12370"/>
            </a:avLst>
          </a:prstGeom>
          <a:solidFill>
            <a:srgbClr val="009DE0"/>
          </a:solidFill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08000" tIns="0" rIns="108000" bIns="0" anchor="ctr"/>
          <a:lstStyle/>
          <a:p>
            <a:pPr algn="ctr"/>
            <a:r>
              <a:rPr lang="de-DE" sz="1400" b="1" dirty="0" smtClean="0">
                <a:solidFill>
                  <a:srgbClr val="FFFFFF"/>
                </a:solidFill>
                <a:ea typeface="ＭＳ Ｐゴシック"/>
              </a:rPr>
              <a:t>2</a:t>
            </a:r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1220812" y="3071810"/>
            <a:ext cx="5040000" cy="461963"/>
          </a:xfrm>
          <a:prstGeom prst="roundRect">
            <a:avLst>
              <a:gd name="adj" fmla="val 12370"/>
            </a:avLst>
          </a:prstGeom>
          <a:solidFill>
            <a:srgbClr val="009DE0"/>
          </a:solidFill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08000" tIns="0" rIns="108000" bIns="0" anchor="ctr"/>
          <a:lstStyle/>
          <a:p>
            <a:r>
              <a:rPr lang="de-DE" sz="1400" b="1" dirty="0" smtClean="0">
                <a:solidFill>
                  <a:srgbClr val="FFFFFF"/>
                </a:solidFill>
                <a:ea typeface="ＭＳ Ｐゴシック"/>
              </a:rPr>
              <a:t>Zeitplan</a:t>
            </a:r>
            <a:endParaRPr lang="de-DE" sz="1400" b="1" dirty="0">
              <a:solidFill>
                <a:srgbClr val="FFFFFF"/>
              </a:solidFill>
              <a:ea typeface="ＭＳ Ｐゴシック"/>
            </a:endParaRPr>
          </a:p>
        </p:txBody>
      </p:sp>
      <p:sp>
        <p:nvSpPr>
          <p:cNvPr id="12" name="AutoShape 9"/>
          <p:cNvSpPr>
            <a:spLocks noChangeArrowheads="1"/>
          </p:cNvSpPr>
          <p:nvPr/>
        </p:nvSpPr>
        <p:spPr bwMode="auto">
          <a:xfrm>
            <a:off x="642910" y="3071810"/>
            <a:ext cx="493667" cy="461962"/>
          </a:xfrm>
          <a:prstGeom prst="roundRect">
            <a:avLst>
              <a:gd name="adj" fmla="val 12370"/>
            </a:avLst>
          </a:prstGeom>
          <a:solidFill>
            <a:srgbClr val="009DE0"/>
          </a:solidFill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08000" tIns="0" rIns="108000" bIns="0" anchor="ctr"/>
          <a:lstStyle/>
          <a:p>
            <a:pPr algn="ctr"/>
            <a:r>
              <a:rPr lang="de-DE" sz="1400" b="1" dirty="0" smtClean="0">
                <a:solidFill>
                  <a:srgbClr val="FFFFFF"/>
                </a:solidFill>
                <a:ea typeface="ＭＳ Ｐゴシック"/>
              </a:rPr>
              <a:t>3</a:t>
            </a:r>
            <a:endParaRPr lang="de-DE" sz="1400" b="1" dirty="0">
              <a:solidFill>
                <a:srgbClr val="FFFFFF"/>
              </a:solidFill>
              <a:ea typeface="ＭＳ Ｐゴシック"/>
            </a:endParaRPr>
          </a:p>
        </p:txBody>
      </p:sp>
      <p:sp>
        <p:nvSpPr>
          <p:cNvPr id="13" name="AutoShape 5"/>
          <p:cNvSpPr>
            <a:spLocks noChangeArrowheads="1"/>
          </p:cNvSpPr>
          <p:nvPr/>
        </p:nvSpPr>
        <p:spPr bwMode="auto">
          <a:xfrm>
            <a:off x="1220812" y="3645697"/>
            <a:ext cx="5040000" cy="461963"/>
          </a:xfrm>
          <a:prstGeom prst="roundRect">
            <a:avLst>
              <a:gd name="adj" fmla="val 12370"/>
            </a:avLst>
          </a:prstGeom>
          <a:solidFill>
            <a:srgbClr val="009DE0"/>
          </a:solidFill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08000" tIns="0" rIns="108000" bIns="0" anchor="ctr"/>
          <a:lstStyle/>
          <a:p>
            <a:r>
              <a:rPr lang="de-DE" sz="1400" b="1" dirty="0" smtClean="0">
                <a:solidFill>
                  <a:srgbClr val="FFFFFF"/>
                </a:solidFill>
                <a:ea typeface="ＭＳ Ｐゴシック"/>
              </a:rPr>
              <a:t>Monatliche Abfrage von </a:t>
            </a:r>
            <a:r>
              <a:rPr lang="de-DE" sz="1400" b="1" dirty="0" err="1" smtClean="0">
                <a:solidFill>
                  <a:srgbClr val="FFFFFF"/>
                </a:solidFill>
                <a:ea typeface="ＭＳ Ｐゴシック"/>
              </a:rPr>
              <a:t>Monitoring</a:t>
            </a:r>
            <a:r>
              <a:rPr lang="de-DE" sz="1400" b="1" dirty="0" smtClean="0">
                <a:solidFill>
                  <a:srgbClr val="FFFFFF"/>
                </a:solidFill>
                <a:ea typeface="ＭＳ Ｐゴシック"/>
              </a:rPr>
              <a:t>-Daten</a:t>
            </a:r>
          </a:p>
        </p:txBody>
      </p:sp>
      <p:sp>
        <p:nvSpPr>
          <p:cNvPr id="14" name="AutoShape 9"/>
          <p:cNvSpPr>
            <a:spLocks noChangeArrowheads="1"/>
          </p:cNvSpPr>
          <p:nvPr/>
        </p:nvSpPr>
        <p:spPr bwMode="auto">
          <a:xfrm>
            <a:off x="642910" y="3645697"/>
            <a:ext cx="493667" cy="461962"/>
          </a:xfrm>
          <a:prstGeom prst="roundRect">
            <a:avLst>
              <a:gd name="adj" fmla="val 12370"/>
            </a:avLst>
          </a:prstGeom>
          <a:solidFill>
            <a:srgbClr val="009DE0"/>
          </a:solidFill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08000" tIns="0" rIns="108000" bIns="0" anchor="ctr"/>
          <a:lstStyle/>
          <a:p>
            <a:pPr algn="ctr"/>
            <a:r>
              <a:rPr lang="de-DE" sz="1400" b="1" dirty="0" smtClean="0">
                <a:solidFill>
                  <a:srgbClr val="FFFFFF"/>
                </a:solidFill>
                <a:ea typeface="ＭＳ Ｐゴシック"/>
              </a:rPr>
              <a:t>4</a:t>
            </a:r>
            <a:endParaRPr lang="de-DE" sz="1400" b="1" dirty="0">
              <a:solidFill>
                <a:srgbClr val="FFFFFF"/>
              </a:solidFill>
              <a:ea typeface="ＭＳ Ｐゴシック"/>
            </a:endParaRPr>
          </a:p>
        </p:txBody>
      </p:sp>
      <p:sp>
        <p:nvSpPr>
          <p:cNvPr id="15" name="AutoShape 5"/>
          <p:cNvSpPr>
            <a:spLocks noChangeArrowheads="1"/>
          </p:cNvSpPr>
          <p:nvPr/>
        </p:nvSpPr>
        <p:spPr bwMode="auto">
          <a:xfrm>
            <a:off x="1220812" y="4214818"/>
            <a:ext cx="5040000" cy="461963"/>
          </a:xfrm>
          <a:prstGeom prst="roundRect">
            <a:avLst>
              <a:gd name="adj" fmla="val 12370"/>
            </a:avLst>
          </a:prstGeom>
          <a:solidFill>
            <a:srgbClr val="009DE0"/>
          </a:solidFill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08000" tIns="0" rIns="108000" bIns="0" anchor="ctr"/>
          <a:lstStyle/>
          <a:p>
            <a:r>
              <a:rPr lang="de-DE" sz="1400" b="1" dirty="0" smtClean="0">
                <a:solidFill>
                  <a:srgbClr val="FFFFFF"/>
                </a:solidFill>
                <a:ea typeface="ＭＳ Ｐゴシック"/>
              </a:rPr>
              <a:t>Diskussion</a:t>
            </a:r>
          </a:p>
        </p:txBody>
      </p:sp>
      <p:sp>
        <p:nvSpPr>
          <p:cNvPr id="16" name="AutoShape 9"/>
          <p:cNvSpPr>
            <a:spLocks noChangeArrowheads="1"/>
          </p:cNvSpPr>
          <p:nvPr/>
        </p:nvSpPr>
        <p:spPr bwMode="auto">
          <a:xfrm>
            <a:off x="642910" y="4214818"/>
            <a:ext cx="493667" cy="461962"/>
          </a:xfrm>
          <a:prstGeom prst="roundRect">
            <a:avLst>
              <a:gd name="adj" fmla="val 12370"/>
            </a:avLst>
          </a:prstGeom>
          <a:solidFill>
            <a:srgbClr val="009DE0"/>
          </a:solidFill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08000" tIns="0" rIns="108000" bIns="0" anchor="ctr"/>
          <a:lstStyle/>
          <a:p>
            <a:pPr algn="ctr"/>
            <a:r>
              <a:rPr lang="de-DE" sz="1400" b="1" dirty="0" smtClean="0">
                <a:solidFill>
                  <a:srgbClr val="FFFFFF"/>
                </a:solidFill>
                <a:ea typeface="ＭＳ Ｐゴシック"/>
              </a:rPr>
              <a:t>5</a:t>
            </a:r>
            <a:endParaRPr lang="de-DE" sz="1400" b="1" dirty="0">
              <a:solidFill>
                <a:srgbClr val="FFFFFF"/>
              </a:solidFill>
              <a:ea typeface="ＭＳ Ｐゴシック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/>
          </p:cNvSpPr>
          <p:nvPr>
            <p:ph type="title" idx="4294967295"/>
          </p:nvPr>
        </p:nvSpPr>
        <p:spPr>
          <a:xfrm>
            <a:off x="617538" y="452438"/>
            <a:ext cx="7916862" cy="387508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18000" rIns="0" bIns="0" numCol="1" anchor="t" anchorCtr="0" compatLnSpc="1">
            <a:prstTxWarp prst="textNoShape">
              <a:avLst/>
            </a:prstTxWarp>
            <a:spAutoFit/>
          </a:bodyPr>
          <a:lstStyle/>
          <a:p>
            <a:r>
              <a:rPr lang="de-DE" cap="none" dirty="0" smtClean="0">
                <a:latin typeface="Verdana" pitchFamily="34" charset="0"/>
              </a:rPr>
              <a:t>RAMBOLL </a:t>
            </a:r>
            <a:r>
              <a:rPr lang="de-DE" cap="none" dirty="0">
                <a:latin typeface="Verdana" pitchFamily="34" charset="0"/>
              </a:rPr>
              <a:t>MANAGEMENT </a:t>
            </a:r>
            <a:r>
              <a:rPr lang="de-DE" cap="none" dirty="0" smtClean="0">
                <a:latin typeface="Verdana" pitchFamily="34" charset="0"/>
              </a:rPr>
              <a:t>CONSULTING</a:t>
            </a:r>
            <a:endParaRPr lang="de-DE" cap="none" dirty="0">
              <a:latin typeface="Verdana" pitchFamily="34" charset="0"/>
            </a:endParaRPr>
          </a:p>
        </p:txBody>
      </p:sp>
      <p:sp>
        <p:nvSpPr>
          <p:cNvPr id="123916" name="Text Box 12"/>
          <p:cNvSpPr txBox="1">
            <a:spLocks noChangeArrowheads="1"/>
          </p:cNvSpPr>
          <p:nvPr/>
        </p:nvSpPr>
        <p:spPr bwMode="auto">
          <a:xfrm>
            <a:off x="539751" y="1357298"/>
            <a:ext cx="3817936" cy="2997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77800" indent="-177800">
              <a:lnSpc>
                <a:spcPct val="120000"/>
              </a:lnSpc>
              <a:spcAft>
                <a:spcPct val="50000"/>
              </a:spcAft>
              <a:buClr>
                <a:srgbClr val="009DE0"/>
              </a:buClr>
              <a:buFont typeface="Verdana" pitchFamily="34" charset="0"/>
              <a:buChar char="●"/>
            </a:pPr>
            <a:r>
              <a:rPr lang="de-DE" sz="1600" dirty="0" smtClean="0">
                <a:solidFill>
                  <a:srgbClr val="000000"/>
                </a:solidFill>
              </a:rPr>
              <a:t>450 Mitarbeiter</a:t>
            </a:r>
            <a:r>
              <a:rPr lang="de-DE" sz="1600" dirty="0">
                <a:solidFill>
                  <a:srgbClr val="000000"/>
                </a:solidFill>
              </a:rPr>
              <a:t>, </a:t>
            </a:r>
            <a:r>
              <a:rPr lang="de-DE" sz="1600" dirty="0" smtClean="0">
                <a:solidFill>
                  <a:srgbClr val="000000"/>
                </a:solidFill>
              </a:rPr>
              <a:t>80 Kollegen in Deutschland</a:t>
            </a:r>
            <a:endParaRPr lang="de-DE" sz="1600" dirty="0">
              <a:solidFill>
                <a:srgbClr val="000000"/>
              </a:solidFill>
            </a:endParaRPr>
          </a:p>
          <a:p>
            <a:pPr marL="177800" indent="-177800">
              <a:lnSpc>
                <a:spcPct val="120000"/>
              </a:lnSpc>
              <a:spcAft>
                <a:spcPct val="50000"/>
              </a:spcAft>
              <a:buClr>
                <a:srgbClr val="009DE0"/>
              </a:buClr>
              <a:buFont typeface="Verdana" pitchFamily="34" charset="0"/>
              <a:buChar char="●"/>
            </a:pPr>
            <a:r>
              <a:rPr lang="de-DE" sz="1600" dirty="0" smtClean="0">
                <a:solidFill>
                  <a:srgbClr val="000000"/>
                </a:solidFill>
              </a:rPr>
              <a:t>Politikfeldanalysen und Evaluation, Management- und IT-Beratung </a:t>
            </a:r>
            <a:endParaRPr lang="de-DE" sz="1600" dirty="0">
              <a:solidFill>
                <a:srgbClr val="000000"/>
              </a:solidFill>
            </a:endParaRPr>
          </a:p>
          <a:p>
            <a:pPr marL="177800" indent="-177800">
              <a:lnSpc>
                <a:spcPct val="120000"/>
              </a:lnSpc>
              <a:spcAft>
                <a:spcPct val="50000"/>
              </a:spcAft>
              <a:buClr>
                <a:srgbClr val="009DE0"/>
              </a:buClr>
              <a:buFont typeface="Verdana" pitchFamily="34" charset="0"/>
              <a:buChar char="●"/>
            </a:pPr>
            <a:r>
              <a:rPr lang="de-DE" sz="1600" dirty="0" smtClean="0">
                <a:solidFill>
                  <a:srgbClr val="000000"/>
                </a:solidFill>
              </a:rPr>
              <a:t>Unser Beratungsverständnis leitet sich aus unserer Arbeit an der Schnittstelle zwischen Wissenschaft und Praxis ab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1370594"/>
            <a:ext cx="4774932" cy="2798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524406" y="6283325"/>
            <a:ext cx="360000" cy="15557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fld id="{31421AFA-3AE7-4CEA-BC9B-447859BED57B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571472" y="4307997"/>
            <a:ext cx="3868737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77800" indent="-177800">
              <a:lnSpc>
                <a:spcPct val="120000"/>
              </a:lnSpc>
              <a:spcAft>
                <a:spcPct val="50000"/>
              </a:spcAft>
              <a:buClr>
                <a:srgbClr val="009DE0"/>
              </a:buClr>
              <a:buFont typeface="Verdana" pitchFamily="34" charset="0"/>
              <a:buChar char="●"/>
            </a:pPr>
            <a:r>
              <a:rPr lang="de-DE" sz="1600" dirty="0" smtClean="0">
                <a:solidFill>
                  <a:srgbClr val="000000"/>
                </a:solidFill>
              </a:rPr>
              <a:t>Prof. Dr. Wallau (</a:t>
            </a:r>
            <a:r>
              <a:rPr lang="de-DE" sz="1600" dirty="0" err="1" smtClean="0">
                <a:solidFill>
                  <a:srgbClr val="000000"/>
                </a:solidFill>
              </a:rPr>
              <a:t>IfM</a:t>
            </a:r>
            <a:r>
              <a:rPr lang="de-DE" sz="1600" dirty="0" smtClean="0">
                <a:solidFill>
                  <a:srgbClr val="000000"/>
                </a:solidFill>
              </a:rPr>
              <a:t> Bonn und </a:t>
            </a:r>
            <a:r>
              <a:rPr lang="de-DE" sz="1600" dirty="0" smtClean="0"/>
              <a:t>Fachhochschule der Wirtschaft Paderborn/Bielefeld) </a:t>
            </a:r>
          </a:p>
          <a:p>
            <a:pPr marL="177800" indent="-177800">
              <a:lnSpc>
                <a:spcPct val="120000"/>
              </a:lnSpc>
              <a:spcAft>
                <a:spcPct val="50000"/>
              </a:spcAft>
              <a:buClr>
                <a:srgbClr val="009DE0"/>
              </a:buClr>
              <a:buFont typeface="Verdana" pitchFamily="34" charset="0"/>
              <a:buChar char="●"/>
            </a:pPr>
            <a:r>
              <a:rPr lang="de-DE" sz="1600" dirty="0" smtClean="0"/>
              <a:t>Experte </a:t>
            </a:r>
            <a:r>
              <a:rPr lang="de-DE" sz="1600" dirty="0" smtClean="0">
                <a:solidFill>
                  <a:srgbClr val="000000"/>
                </a:solidFill>
              </a:rPr>
              <a:t>Mittelstands- und Wirtschaftsforschung</a:t>
            </a:r>
            <a:endParaRPr lang="en-US" sz="1600" dirty="0" smtClean="0">
              <a:solidFill>
                <a:srgbClr val="000000"/>
              </a:solidFill>
            </a:endParaRPr>
          </a:p>
        </p:txBody>
      </p:sp>
      <p:sp>
        <p:nvSpPr>
          <p:cNvPr id="11" name="bmkFld3AddDate"/>
          <p:cNvSpPr txBox="1">
            <a:spLocks noChangeArrowheads="1"/>
          </p:cNvSpPr>
          <p:nvPr/>
        </p:nvSpPr>
        <p:spPr bwMode="auto">
          <a:xfrm>
            <a:off x="4570413" y="61277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r>
              <a:rPr lang="da-DK" sz="800" cap="all" dirty="0" smtClean="0"/>
              <a:t>25.01.2011</a:t>
            </a:r>
            <a:endParaRPr lang="da-DK" sz="800" cap="all" baseline="0" dirty="0"/>
          </a:p>
        </p:txBody>
      </p:sp>
      <p:sp>
        <p:nvSpPr>
          <p:cNvPr id="12" name="bmkFld3AddPresentationTitle"/>
          <p:cNvSpPr txBox="1">
            <a:spLocks noChangeArrowheads="1"/>
          </p:cNvSpPr>
          <p:nvPr/>
        </p:nvSpPr>
        <p:spPr bwMode="auto">
          <a:xfrm>
            <a:off x="4570413" y="62801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r>
              <a:rPr lang="de-DE" sz="800" cap="all" baseline="0" dirty="0" smtClean="0"/>
              <a:t>Evaluation der Verortungsentscheidung der EA in </a:t>
            </a:r>
            <a:r>
              <a:rPr lang="de-DE" sz="800" cap="all" baseline="0" dirty="0" err="1" smtClean="0"/>
              <a:t>Nds</a:t>
            </a:r>
            <a:endParaRPr lang="da-DK" sz="800" cap="all" baseline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17538" y="452438"/>
            <a:ext cx="7916862" cy="387508"/>
          </a:xfrm>
        </p:spPr>
        <p:txBody>
          <a:bodyPr/>
          <a:lstStyle/>
          <a:p>
            <a:r>
              <a:rPr lang="de-DE" dirty="0" smtClean="0"/>
              <a:t>Unsere Erfahrungen </a:t>
            </a:r>
            <a:endParaRPr lang="de-DE" dirty="0"/>
          </a:p>
        </p:txBody>
      </p:sp>
      <p:sp>
        <p:nvSpPr>
          <p:cNvPr id="11" name="AutoShape 12"/>
          <p:cNvSpPr>
            <a:spLocks noChangeArrowheads="1"/>
          </p:cNvSpPr>
          <p:nvPr/>
        </p:nvSpPr>
        <p:spPr bwMode="auto">
          <a:xfrm>
            <a:off x="3237220" y="2786058"/>
            <a:ext cx="2143140" cy="1512887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9525" algn="ctr">
            <a:noFill/>
            <a:round/>
            <a:headEnd/>
            <a:tailEnd/>
          </a:ln>
        </p:spPr>
        <p:txBody>
          <a:bodyPr wrap="square" lIns="36000" tIns="0" rIns="0" bIns="0" anchor="ctr" anchorCtr="0"/>
          <a:lstStyle/>
          <a:p>
            <a:pPr algn="ctr">
              <a:spcAft>
                <a:spcPts val="0"/>
              </a:spcAft>
            </a:pPr>
            <a:r>
              <a:rPr lang="de-DE" sz="1600" b="1" dirty="0" err="1" smtClean="0">
                <a:solidFill>
                  <a:schemeClr val="bg1"/>
                </a:solidFill>
              </a:rPr>
              <a:t>Ramb</a:t>
            </a:r>
            <a:r>
              <a:rPr lang="da-DK" sz="1600" b="1" dirty="0" smtClean="0">
                <a:solidFill>
                  <a:schemeClr val="bg1"/>
                </a:solidFill>
              </a:rPr>
              <a:t>ø</a:t>
            </a:r>
            <a:r>
              <a:rPr lang="de-DE" sz="1600" b="1" dirty="0" err="1" smtClean="0">
                <a:solidFill>
                  <a:schemeClr val="bg1"/>
                </a:solidFill>
              </a:rPr>
              <a:t>ll</a:t>
            </a:r>
            <a:r>
              <a:rPr lang="de-DE" sz="1600" b="1" dirty="0" smtClean="0">
                <a:solidFill>
                  <a:schemeClr val="bg1"/>
                </a:solidFill>
              </a:rPr>
              <a:t> Management Consulting GmbH und </a:t>
            </a:r>
          </a:p>
          <a:p>
            <a:pPr algn="ctr">
              <a:spcAft>
                <a:spcPts val="0"/>
              </a:spcAft>
            </a:pPr>
            <a:r>
              <a:rPr lang="de-DE" sz="1600" b="1" dirty="0" smtClean="0">
                <a:solidFill>
                  <a:schemeClr val="bg1"/>
                </a:solidFill>
              </a:rPr>
              <a:t>Prof. Dr. Frank Wallau</a:t>
            </a:r>
            <a:endParaRPr lang="de-DE" sz="1600" b="1" dirty="0">
              <a:solidFill>
                <a:schemeClr val="bg1"/>
              </a:solidFill>
            </a:endParaRPr>
          </a:p>
        </p:txBody>
      </p:sp>
      <p:sp>
        <p:nvSpPr>
          <p:cNvPr id="12" name="Freeform 14"/>
          <p:cNvSpPr>
            <a:spLocks/>
          </p:cNvSpPr>
          <p:nvPr/>
        </p:nvSpPr>
        <p:spPr bwMode="auto">
          <a:xfrm rot="10800000">
            <a:off x="5500694" y="3529011"/>
            <a:ext cx="185737" cy="161925"/>
          </a:xfrm>
          <a:custGeom>
            <a:avLst/>
            <a:gdLst>
              <a:gd name="T0" fmla="*/ 744253598 w 2530"/>
              <a:gd name="T1" fmla="*/ 495881211 h 2216"/>
              <a:gd name="T2" fmla="*/ 69240029 w 2530"/>
              <a:gd name="T3" fmla="*/ 495881211 h 2216"/>
              <a:gd name="T4" fmla="*/ 2770271 w 2530"/>
              <a:gd name="T5" fmla="*/ 420190659 h 2216"/>
              <a:gd name="T6" fmla="*/ 69240029 w 2530"/>
              <a:gd name="T7" fmla="*/ 354255062 h 2216"/>
              <a:gd name="T8" fmla="*/ 69240029 w 2530"/>
              <a:gd name="T9" fmla="*/ 354255062 h 2216"/>
              <a:gd name="T10" fmla="*/ 739505780 w 2530"/>
              <a:gd name="T11" fmla="*/ 354255062 h 2216"/>
              <a:gd name="T12" fmla="*/ 514371627 w 2530"/>
              <a:gd name="T13" fmla="*/ 132650750 h 2216"/>
              <a:gd name="T14" fmla="*/ 523868143 w 2530"/>
              <a:gd name="T15" fmla="*/ 23797493 h 2216"/>
              <a:gd name="T16" fmla="*/ 624367679 w 2530"/>
              <a:gd name="T17" fmla="*/ 23797493 h 2216"/>
              <a:gd name="T18" fmla="*/ 624367679 w 2530"/>
              <a:gd name="T19" fmla="*/ 23797493 h 2216"/>
              <a:gd name="T20" fmla="*/ 968994400 w 2530"/>
              <a:gd name="T21" fmla="*/ 363620110 h 2216"/>
              <a:gd name="T22" fmla="*/ 968994400 w 2530"/>
              <a:gd name="T23" fmla="*/ 495881211 h 2216"/>
              <a:gd name="T24" fmla="*/ 619619274 w 2530"/>
              <a:gd name="T25" fmla="*/ 840386580 h 2216"/>
              <a:gd name="T26" fmla="*/ 509623516 w 2530"/>
              <a:gd name="T27" fmla="*/ 820096860 h 2216"/>
              <a:gd name="T28" fmla="*/ 509623516 w 2530"/>
              <a:gd name="T29" fmla="*/ 731923183 h 2216"/>
              <a:gd name="T30" fmla="*/ 509623516 w 2530"/>
              <a:gd name="T31" fmla="*/ 731923183 h 2216"/>
              <a:gd name="T32" fmla="*/ 744253598 w 2530"/>
              <a:gd name="T33" fmla="*/ 495881211 h 221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530"/>
              <a:gd name="T52" fmla="*/ 0 h 2216"/>
              <a:gd name="T53" fmla="*/ 2530 w 2530"/>
              <a:gd name="T54" fmla="*/ 2216 h 221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530" h="2216">
                <a:moveTo>
                  <a:pt x="1881" y="1271"/>
                </a:moveTo>
                <a:lnTo>
                  <a:pt x="175" y="1271"/>
                </a:lnTo>
                <a:cubicBezTo>
                  <a:pt x="75" y="1264"/>
                  <a:pt x="0" y="1177"/>
                  <a:pt x="7" y="1077"/>
                </a:cubicBezTo>
                <a:cubicBezTo>
                  <a:pt x="13" y="986"/>
                  <a:pt x="85" y="914"/>
                  <a:pt x="175" y="908"/>
                </a:cubicBezTo>
                <a:lnTo>
                  <a:pt x="1869" y="908"/>
                </a:lnTo>
                <a:lnTo>
                  <a:pt x="1300" y="340"/>
                </a:lnTo>
                <a:cubicBezTo>
                  <a:pt x="1230" y="256"/>
                  <a:pt x="1241" y="132"/>
                  <a:pt x="1324" y="61"/>
                </a:cubicBezTo>
                <a:cubicBezTo>
                  <a:pt x="1398" y="0"/>
                  <a:pt x="1505" y="0"/>
                  <a:pt x="1578" y="61"/>
                </a:cubicBezTo>
                <a:lnTo>
                  <a:pt x="2449" y="932"/>
                </a:lnTo>
                <a:cubicBezTo>
                  <a:pt x="2530" y="1031"/>
                  <a:pt x="2530" y="1173"/>
                  <a:pt x="2449" y="1271"/>
                </a:cubicBezTo>
                <a:lnTo>
                  <a:pt x="1566" y="2154"/>
                </a:lnTo>
                <a:cubicBezTo>
                  <a:pt x="1475" y="2216"/>
                  <a:pt x="1351" y="2193"/>
                  <a:pt x="1288" y="2102"/>
                </a:cubicBezTo>
                <a:cubicBezTo>
                  <a:pt x="1242" y="2033"/>
                  <a:pt x="1242" y="1944"/>
                  <a:pt x="1288" y="1876"/>
                </a:cubicBezTo>
                <a:lnTo>
                  <a:pt x="1881" y="1271"/>
                </a:lnTo>
                <a:close/>
              </a:path>
            </a:pathLst>
          </a:custGeom>
          <a:solidFill>
            <a:schemeClr val="tx2"/>
          </a:solidFill>
          <a:ln w="0">
            <a:solidFill>
              <a:schemeClr val="tx2"/>
            </a:solidFill>
            <a:round/>
            <a:headEnd/>
            <a:tailEnd/>
          </a:ln>
          <a:scene3d>
            <a:camera prst="orthographicFront">
              <a:rot lat="0" lon="0" rev="0"/>
            </a:camera>
            <a:lightRig rig="threePt" dir="t"/>
          </a:scene3d>
        </p:spPr>
        <p:txBody>
          <a:bodyPr anchor="ctr" anchorCtr="0"/>
          <a:lstStyle/>
          <a:p>
            <a:pPr>
              <a:spcBef>
                <a:spcPct val="50000"/>
              </a:spcBef>
            </a:pPr>
            <a:endParaRPr lang="en-GB"/>
          </a:p>
        </p:txBody>
      </p:sp>
      <p:sp>
        <p:nvSpPr>
          <p:cNvPr id="13" name="Freeform 17"/>
          <p:cNvSpPr>
            <a:spLocks/>
          </p:cNvSpPr>
          <p:nvPr/>
        </p:nvSpPr>
        <p:spPr bwMode="auto">
          <a:xfrm>
            <a:off x="3000364" y="3529012"/>
            <a:ext cx="185737" cy="161925"/>
          </a:xfrm>
          <a:custGeom>
            <a:avLst/>
            <a:gdLst>
              <a:gd name="T0" fmla="*/ 744253598 w 2530"/>
              <a:gd name="T1" fmla="*/ 495881211 h 2216"/>
              <a:gd name="T2" fmla="*/ 69240029 w 2530"/>
              <a:gd name="T3" fmla="*/ 495881211 h 2216"/>
              <a:gd name="T4" fmla="*/ 2770271 w 2530"/>
              <a:gd name="T5" fmla="*/ 420190659 h 2216"/>
              <a:gd name="T6" fmla="*/ 69240029 w 2530"/>
              <a:gd name="T7" fmla="*/ 354255062 h 2216"/>
              <a:gd name="T8" fmla="*/ 69240029 w 2530"/>
              <a:gd name="T9" fmla="*/ 354255062 h 2216"/>
              <a:gd name="T10" fmla="*/ 739505780 w 2530"/>
              <a:gd name="T11" fmla="*/ 354255062 h 2216"/>
              <a:gd name="T12" fmla="*/ 514371627 w 2530"/>
              <a:gd name="T13" fmla="*/ 132650750 h 2216"/>
              <a:gd name="T14" fmla="*/ 523868143 w 2530"/>
              <a:gd name="T15" fmla="*/ 23797493 h 2216"/>
              <a:gd name="T16" fmla="*/ 624367679 w 2530"/>
              <a:gd name="T17" fmla="*/ 23797493 h 2216"/>
              <a:gd name="T18" fmla="*/ 624367679 w 2530"/>
              <a:gd name="T19" fmla="*/ 23797493 h 2216"/>
              <a:gd name="T20" fmla="*/ 968994400 w 2530"/>
              <a:gd name="T21" fmla="*/ 363620110 h 2216"/>
              <a:gd name="T22" fmla="*/ 968994400 w 2530"/>
              <a:gd name="T23" fmla="*/ 495881211 h 2216"/>
              <a:gd name="T24" fmla="*/ 619619274 w 2530"/>
              <a:gd name="T25" fmla="*/ 840386580 h 2216"/>
              <a:gd name="T26" fmla="*/ 509623516 w 2530"/>
              <a:gd name="T27" fmla="*/ 820096860 h 2216"/>
              <a:gd name="T28" fmla="*/ 509623516 w 2530"/>
              <a:gd name="T29" fmla="*/ 731923183 h 2216"/>
              <a:gd name="T30" fmla="*/ 509623516 w 2530"/>
              <a:gd name="T31" fmla="*/ 731923183 h 2216"/>
              <a:gd name="T32" fmla="*/ 744253598 w 2530"/>
              <a:gd name="T33" fmla="*/ 495881211 h 221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530"/>
              <a:gd name="T52" fmla="*/ 0 h 2216"/>
              <a:gd name="T53" fmla="*/ 2530 w 2530"/>
              <a:gd name="T54" fmla="*/ 2216 h 221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530" h="2216">
                <a:moveTo>
                  <a:pt x="1881" y="1271"/>
                </a:moveTo>
                <a:lnTo>
                  <a:pt x="175" y="1271"/>
                </a:lnTo>
                <a:cubicBezTo>
                  <a:pt x="75" y="1264"/>
                  <a:pt x="0" y="1177"/>
                  <a:pt x="7" y="1077"/>
                </a:cubicBezTo>
                <a:cubicBezTo>
                  <a:pt x="13" y="986"/>
                  <a:pt x="85" y="914"/>
                  <a:pt x="175" y="908"/>
                </a:cubicBezTo>
                <a:lnTo>
                  <a:pt x="1869" y="908"/>
                </a:lnTo>
                <a:lnTo>
                  <a:pt x="1300" y="340"/>
                </a:lnTo>
                <a:cubicBezTo>
                  <a:pt x="1230" y="256"/>
                  <a:pt x="1241" y="132"/>
                  <a:pt x="1324" y="61"/>
                </a:cubicBezTo>
                <a:cubicBezTo>
                  <a:pt x="1398" y="0"/>
                  <a:pt x="1505" y="0"/>
                  <a:pt x="1578" y="61"/>
                </a:cubicBezTo>
                <a:lnTo>
                  <a:pt x="2449" y="932"/>
                </a:lnTo>
                <a:cubicBezTo>
                  <a:pt x="2530" y="1031"/>
                  <a:pt x="2530" y="1173"/>
                  <a:pt x="2449" y="1271"/>
                </a:cubicBezTo>
                <a:lnTo>
                  <a:pt x="1566" y="2154"/>
                </a:lnTo>
                <a:cubicBezTo>
                  <a:pt x="1475" y="2216"/>
                  <a:pt x="1351" y="2193"/>
                  <a:pt x="1288" y="2102"/>
                </a:cubicBezTo>
                <a:cubicBezTo>
                  <a:pt x="1242" y="2033"/>
                  <a:pt x="1242" y="1944"/>
                  <a:pt x="1288" y="1876"/>
                </a:cubicBezTo>
                <a:lnTo>
                  <a:pt x="1881" y="1271"/>
                </a:lnTo>
                <a:close/>
              </a:path>
            </a:pathLst>
          </a:custGeom>
          <a:solidFill>
            <a:schemeClr val="tx2"/>
          </a:solidFill>
          <a:ln w="0">
            <a:solidFill>
              <a:schemeClr val="tx2"/>
            </a:solidFill>
            <a:round/>
            <a:headEnd/>
            <a:tailEnd/>
          </a:ln>
        </p:spPr>
        <p:txBody>
          <a:bodyPr anchor="ctr" anchorCtr="0"/>
          <a:lstStyle/>
          <a:p>
            <a:pPr>
              <a:spcBef>
                <a:spcPct val="50000"/>
              </a:spcBef>
            </a:pPr>
            <a:endParaRPr lang="en-GB"/>
          </a:p>
        </p:txBody>
      </p:sp>
      <p:sp>
        <p:nvSpPr>
          <p:cNvPr id="14" name="Freeform 15"/>
          <p:cNvSpPr>
            <a:spLocks/>
          </p:cNvSpPr>
          <p:nvPr/>
        </p:nvSpPr>
        <p:spPr bwMode="auto">
          <a:xfrm rot="5400000">
            <a:off x="4215921" y="2440775"/>
            <a:ext cx="185738" cy="161925"/>
          </a:xfrm>
          <a:custGeom>
            <a:avLst/>
            <a:gdLst>
              <a:gd name="T0" fmla="*/ 744267002 w 2530"/>
              <a:gd name="T1" fmla="*/ 495881211 h 2216"/>
              <a:gd name="T2" fmla="*/ 69240842 w 2530"/>
              <a:gd name="T3" fmla="*/ 495881211 h 2216"/>
              <a:gd name="T4" fmla="*/ 2770286 w 2530"/>
              <a:gd name="T5" fmla="*/ 420190659 h 2216"/>
              <a:gd name="T6" fmla="*/ 69240842 w 2530"/>
              <a:gd name="T7" fmla="*/ 354255062 h 2216"/>
              <a:gd name="T8" fmla="*/ 69240842 w 2530"/>
              <a:gd name="T9" fmla="*/ 354255062 h 2216"/>
              <a:gd name="T10" fmla="*/ 739519159 w 2530"/>
              <a:gd name="T11" fmla="*/ 354255062 h 2216"/>
              <a:gd name="T12" fmla="*/ 514377039 w 2530"/>
              <a:gd name="T13" fmla="*/ 132650750 h 2216"/>
              <a:gd name="T14" fmla="*/ 523873607 w 2530"/>
              <a:gd name="T15" fmla="*/ 23797493 h 2216"/>
              <a:gd name="T16" fmla="*/ 624379850 w 2530"/>
              <a:gd name="T17" fmla="*/ 23797493 h 2216"/>
              <a:gd name="T18" fmla="*/ 624379850 w 2530"/>
              <a:gd name="T19" fmla="*/ 23797493 h 2216"/>
              <a:gd name="T20" fmla="*/ 969010189 w 2530"/>
              <a:gd name="T21" fmla="*/ 363620110 h 2216"/>
              <a:gd name="T22" fmla="*/ 969010189 w 2530"/>
              <a:gd name="T23" fmla="*/ 495881211 h 2216"/>
              <a:gd name="T24" fmla="*/ 619631420 w 2530"/>
              <a:gd name="T25" fmla="*/ 840386580 h 2216"/>
              <a:gd name="T26" fmla="*/ 509634188 w 2530"/>
              <a:gd name="T27" fmla="*/ 820096860 h 2216"/>
              <a:gd name="T28" fmla="*/ 509634188 w 2530"/>
              <a:gd name="T29" fmla="*/ 731923183 h 2216"/>
              <a:gd name="T30" fmla="*/ 509634188 w 2530"/>
              <a:gd name="T31" fmla="*/ 731923183 h 2216"/>
              <a:gd name="T32" fmla="*/ 744267002 w 2530"/>
              <a:gd name="T33" fmla="*/ 495881211 h 221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530"/>
              <a:gd name="T52" fmla="*/ 0 h 2216"/>
              <a:gd name="T53" fmla="*/ 2530 w 2530"/>
              <a:gd name="T54" fmla="*/ 2216 h 221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530" h="2216">
                <a:moveTo>
                  <a:pt x="1881" y="1271"/>
                </a:moveTo>
                <a:lnTo>
                  <a:pt x="175" y="1271"/>
                </a:lnTo>
                <a:cubicBezTo>
                  <a:pt x="75" y="1264"/>
                  <a:pt x="0" y="1177"/>
                  <a:pt x="7" y="1077"/>
                </a:cubicBezTo>
                <a:cubicBezTo>
                  <a:pt x="13" y="986"/>
                  <a:pt x="85" y="914"/>
                  <a:pt x="175" y="908"/>
                </a:cubicBezTo>
                <a:lnTo>
                  <a:pt x="1869" y="908"/>
                </a:lnTo>
                <a:lnTo>
                  <a:pt x="1300" y="340"/>
                </a:lnTo>
                <a:cubicBezTo>
                  <a:pt x="1230" y="256"/>
                  <a:pt x="1241" y="132"/>
                  <a:pt x="1324" y="61"/>
                </a:cubicBezTo>
                <a:cubicBezTo>
                  <a:pt x="1398" y="0"/>
                  <a:pt x="1505" y="0"/>
                  <a:pt x="1578" y="61"/>
                </a:cubicBezTo>
                <a:lnTo>
                  <a:pt x="2449" y="932"/>
                </a:lnTo>
                <a:cubicBezTo>
                  <a:pt x="2530" y="1031"/>
                  <a:pt x="2530" y="1173"/>
                  <a:pt x="2449" y="1271"/>
                </a:cubicBezTo>
                <a:lnTo>
                  <a:pt x="1566" y="2154"/>
                </a:lnTo>
                <a:cubicBezTo>
                  <a:pt x="1475" y="2216"/>
                  <a:pt x="1351" y="2193"/>
                  <a:pt x="1288" y="2102"/>
                </a:cubicBezTo>
                <a:cubicBezTo>
                  <a:pt x="1242" y="2033"/>
                  <a:pt x="1242" y="1944"/>
                  <a:pt x="1288" y="1876"/>
                </a:cubicBezTo>
                <a:lnTo>
                  <a:pt x="1881" y="1271"/>
                </a:lnTo>
                <a:close/>
              </a:path>
            </a:pathLst>
          </a:custGeom>
          <a:solidFill>
            <a:schemeClr val="tx2"/>
          </a:solidFill>
          <a:ln w="0">
            <a:solidFill>
              <a:schemeClr val="tx2"/>
            </a:solidFill>
            <a:round/>
            <a:headEnd/>
            <a:tailEnd/>
          </a:ln>
        </p:spPr>
        <p:txBody>
          <a:bodyPr anchor="ctr" anchorCtr="0"/>
          <a:lstStyle/>
          <a:p>
            <a:pPr>
              <a:spcBef>
                <a:spcPct val="50000"/>
              </a:spcBef>
            </a:pPr>
            <a:endParaRPr lang="en-GB"/>
          </a:p>
        </p:txBody>
      </p:sp>
      <p:sp>
        <p:nvSpPr>
          <p:cNvPr id="17" name="AutoShape 5"/>
          <p:cNvSpPr>
            <a:spLocks noChangeArrowheads="1"/>
          </p:cNvSpPr>
          <p:nvPr/>
        </p:nvSpPr>
        <p:spPr bwMode="auto">
          <a:xfrm>
            <a:off x="2188193" y="1071546"/>
            <a:ext cx="4241195" cy="1285885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bg2"/>
            </a:solidFill>
            <a:round/>
            <a:headEnd/>
            <a:tailEnd/>
          </a:ln>
        </p:spPr>
        <p:txBody>
          <a:bodyPr wrap="square" lIns="0" tIns="0" rIns="0" bIns="0" anchor="ctr" anchorCtr="0">
            <a:noAutofit/>
          </a:bodyPr>
          <a:lstStyle/>
          <a:p>
            <a:pPr marL="0" lvl="2" algn="ctr"/>
            <a:r>
              <a:rPr lang="de-DE" sz="1600" dirty="0" smtClean="0"/>
              <a:t>Ausgewiesene Kenntnisse des </a:t>
            </a:r>
            <a:r>
              <a:rPr lang="de-DE" sz="1600" b="1" dirty="0" smtClean="0"/>
              <a:t>Umsetzungsstand des EA </a:t>
            </a:r>
            <a:r>
              <a:rPr lang="de-DE" sz="1600" dirty="0" smtClean="0"/>
              <a:t>(u.a. durch Projekte für Europäisches Parlament, Land NRW, Bertelsmann Stiftung)</a:t>
            </a:r>
          </a:p>
        </p:txBody>
      </p:sp>
      <p:sp>
        <p:nvSpPr>
          <p:cNvPr id="20" name="Slide Number Placeholder 5"/>
          <p:cNvSpPr txBox="1">
            <a:spLocks/>
          </p:cNvSpPr>
          <p:nvPr/>
        </p:nvSpPr>
        <p:spPr>
          <a:xfrm>
            <a:off x="8524406" y="6283325"/>
            <a:ext cx="360000" cy="15557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1421AFA-3AE7-4CEA-BC9B-447859BED57B}" type="slidenum">
              <a:rPr kumimoji="0" lang="de-DE" sz="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ＭＳ Ｐゴシック" pitchFamily="-111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sz="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ＭＳ Ｐゴシック" pitchFamily="-111" charset="-128"/>
              <a:cs typeface="+mn-cs"/>
            </a:endParaRPr>
          </a:p>
        </p:txBody>
      </p:sp>
      <p:sp>
        <p:nvSpPr>
          <p:cNvPr id="21" name="AutoShape 5"/>
          <p:cNvSpPr>
            <a:spLocks noChangeArrowheads="1"/>
          </p:cNvSpPr>
          <p:nvPr/>
        </p:nvSpPr>
        <p:spPr bwMode="auto">
          <a:xfrm>
            <a:off x="5715008" y="2571744"/>
            <a:ext cx="3000396" cy="2076460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bg2"/>
            </a:solidFill>
            <a:round/>
            <a:headEnd/>
            <a:tailEnd/>
          </a:ln>
        </p:spPr>
        <p:txBody>
          <a:bodyPr wrap="square" lIns="0" tIns="0" rIns="0" bIns="0" anchor="ctr" anchorCtr="0">
            <a:noAutofit/>
          </a:bodyPr>
          <a:lstStyle/>
          <a:p>
            <a:pPr marL="0" lvl="2"/>
            <a:r>
              <a:rPr lang="de-DE" sz="1600" dirty="0" smtClean="0"/>
              <a:t>Langjährige Erfahrung in der Optimierung von  Geschäftsprozessen, </a:t>
            </a:r>
            <a:r>
              <a:rPr lang="de-DE" sz="1600" b="1" dirty="0" err="1" smtClean="0"/>
              <a:t>Bürokratiekosten-messungen</a:t>
            </a:r>
            <a:r>
              <a:rPr lang="de-DE" sz="1600" b="1" dirty="0" smtClean="0"/>
              <a:t> </a:t>
            </a:r>
            <a:r>
              <a:rPr lang="de-DE" sz="1600" dirty="0" smtClean="0"/>
              <a:t>sowie im Themenbereich </a:t>
            </a:r>
            <a:r>
              <a:rPr lang="de-DE" sz="1600" b="1" dirty="0" smtClean="0"/>
              <a:t>Mittel-stand und Gründungen</a:t>
            </a:r>
          </a:p>
        </p:txBody>
      </p:sp>
      <p:sp>
        <p:nvSpPr>
          <p:cNvPr id="22" name="AutoShape 5"/>
          <p:cNvSpPr>
            <a:spLocks noChangeArrowheads="1"/>
          </p:cNvSpPr>
          <p:nvPr/>
        </p:nvSpPr>
        <p:spPr bwMode="auto">
          <a:xfrm>
            <a:off x="2238683" y="4857760"/>
            <a:ext cx="4140214" cy="1357322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bg2"/>
            </a:solidFill>
            <a:round/>
            <a:headEnd/>
            <a:tailEnd/>
          </a:ln>
        </p:spPr>
        <p:txBody>
          <a:bodyPr wrap="square" lIns="0" tIns="0" rIns="0" bIns="0" anchor="ctr" anchorCtr="0">
            <a:noAutofit/>
          </a:bodyPr>
          <a:lstStyle/>
          <a:p>
            <a:pPr marL="0" lvl="2" algn="ctr"/>
            <a:r>
              <a:rPr lang="de-DE" sz="1600" b="1" dirty="0" smtClean="0"/>
              <a:t>Erfahrene </a:t>
            </a:r>
            <a:r>
              <a:rPr lang="de-DE" sz="1600" b="1" dirty="0" err="1" smtClean="0"/>
              <a:t>Evaluatoren</a:t>
            </a:r>
            <a:r>
              <a:rPr lang="de-DE" sz="1600" b="1" dirty="0" smtClean="0"/>
              <a:t> </a:t>
            </a:r>
            <a:r>
              <a:rPr lang="de-DE" sz="1600" dirty="0" smtClean="0"/>
              <a:t>mit Fokus auf handlungsorientierte Empfehlungen, eigene Befragungseinheit (CATI und Online-Software)</a:t>
            </a:r>
          </a:p>
        </p:txBody>
      </p:sp>
      <p:sp>
        <p:nvSpPr>
          <p:cNvPr id="23" name="AutoShape 5"/>
          <p:cNvSpPr>
            <a:spLocks noChangeArrowheads="1"/>
          </p:cNvSpPr>
          <p:nvPr/>
        </p:nvSpPr>
        <p:spPr bwMode="auto">
          <a:xfrm>
            <a:off x="357158" y="2574123"/>
            <a:ext cx="2643206" cy="2071702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bg2"/>
            </a:solidFill>
            <a:round/>
            <a:headEnd/>
            <a:tailEnd/>
          </a:ln>
        </p:spPr>
        <p:txBody>
          <a:bodyPr wrap="square" lIns="0" tIns="0" rIns="0" bIns="0" anchor="ctr" anchorCtr="0">
            <a:noAutofit/>
          </a:bodyPr>
          <a:lstStyle/>
          <a:p>
            <a:pPr marL="0" lvl="2"/>
            <a:r>
              <a:rPr lang="de-DE" sz="1600" dirty="0" smtClean="0"/>
              <a:t>Sehr gute </a:t>
            </a:r>
            <a:r>
              <a:rPr lang="de-DE" sz="1600" b="1" dirty="0" smtClean="0"/>
              <a:t>Kenntnisse und Kontakte auf kommunaler Ebene </a:t>
            </a:r>
            <a:r>
              <a:rPr lang="de-DE" sz="1600" dirty="0" smtClean="0"/>
              <a:t>in Niedersachsen (Kommunal Kompakt, etc.)</a:t>
            </a:r>
            <a:endParaRPr lang="de-DE" sz="1600" dirty="0" smtClean="0">
              <a:solidFill>
                <a:srgbClr val="FF0000"/>
              </a:solidFill>
            </a:endParaRPr>
          </a:p>
        </p:txBody>
      </p:sp>
      <p:sp>
        <p:nvSpPr>
          <p:cNvPr id="24" name="Freeform 15"/>
          <p:cNvSpPr>
            <a:spLocks/>
          </p:cNvSpPr>
          <p:nvPr/>
        </p:nvSpPr>
        <p:spPr bwMode="auto">
          <a:xfrm rot="-5400000">
            <a:off x="4215921" y="4425273"/>
            <a:ext cx="185738" cy="161925"/>
          </a:xfrm>
          <a:custGeom>
            <a:avLst/>
            <a:gdLst>
              <a:gd name="T0" fmla="*/ 744267002 w 2530"/>
              <a:gd name="T1" fmla="*/ 495881211 h 2216"/>
              <a:gd name="T2" fmla="*/ 69240842 w 2530"/>
              <a:gd name="T3" fmla="*/ 495881211 h 2216"/>
              <a:gd name="T4" fmla="*/ 2770286 w 2530"/>
              <a:gd name="T5" fmla="*/ 420190659 h 2216"/>
              <a:gd name="T6" fmla="*/ 69240842 w 2530"/>
              <a:gd name="T7" fmla="*/ 354255062 h 2216"/>
              <a:gd name="T8" fmla="*/ 69240842 w 2530"/>
              <a:gd name="T9" fmla="*/ 354255062 h 2216"/>
              <a:gd name="T10" fmla="*/ 739519159 w 2530"/>
              <a:gd name="T11" fmla="*/ 354255062 h 2216"/>
              <a:gd name="T12" fmla="*/ 514377039 w 2530"/>
              <a:gd name="T13" fmla="*/ 132650750 h 2216"/>
              <a:gd name="T14" fmla="*/ 523873607 w 2530"/>
              <a:gd name="T15" fmla="*/ 23797493 h 2216"/>
              <a:gd name="T16" fmla="*/ 624379850 w 2530"/>
              <a:gd name="T17" fmla="*/ 23797493 h 2216"/>
              <a:gd name="T18" fmla="*/ 624379850 w 2530"/>
              <a:gd name="T19" fmla="*/ 23797493 h 2216"/>
              <a:gd name="T20" fmla="*/ 969010189 w 2530"/>
              <a:gd name="T21" fmla="*/ 363620110 h 2216"/>
              <a:gd name="T22" fmla="*/ 969010189 w 2530"/>
              <a:gd name="T23" fmla="*/ 495881211 h 2216"/>
              <a:gd name="T24" fmla="*/ 619631420 w 2530"/>
              <a:gd name="T25" fmla="*/ 840386580 h 2216"/>
              <a:gd name="T26" fmla="*/ 509634188 w 2530"/>
              <a:gd name="T27" fmla="*/ 820096860 h 2216"/>
              <a:gd name="T28" fmla="*/ 509634188 w 2530"/>
              <a:gd name="T29" fmla="*/ 731923183 h 2216"/>
              <a:gd name="T30" fmla="*/ 509634188 w 2530"/>
              <a:gd name="T31" fmla="*/ 731923183 h 2216"/>
              <a:gd name="T32" fmla="*/ 744267002 w 2530"/>
              <a:gd name="T33" fmla="*/ 495881211 h 221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530"/>
              <a:gd name="T52" fmla="*/ 0 h 2216"/>
              <a:gd name="T53" fmla="*/ 2530 w 2530"/>
              <a:gd name="T54" fmla="*/ 2216 h 221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530" h="2216">
                <a:moveTo>
                  <a:pt x="1881" y="1271"/>
                </a:moveTo>
                <a:lnTo>
                  <a:pt x="175" y="1271"/>
                </a:lnTo>
                <a:cubicBezTo>
                  <a:pt x="75" y="1264"/>
                  <a:pt x="0" y="1177"/>
                  <a:pt x="7" y="1077"/>
                </a:cubicBezTo>
                <a:cubicBezTo>
                  <a:pt x="13" y="986"/>
                  <a:pt x="85" y="914"/>
                  <a:pt x="175" y="908"/>
                </a:cubicBezTo>
                <a:lnTo>
                  <a:pt x="1869" y="908"/>
                </a:lnTo>
                <a:lnTo>
                  <a:pt x="1300" y="340"/>
                </a:lnTo>
                <a:cubicBezTo>
                  <a:pt x="1230" y="256"/>
                  <a:pt x="1241" y="132"/>
                  <a:pt x="1324" y="61"/>
                </a:cubicBezTo>
                <a:cubicBezTo>
                  <a:pt x="1398" y="0"/>
                  <a:pt x="1505" y="0"/>
                  <a:pt x="1578" y="61"/>
                </a:cubicBezTo>
                <a:lnTo>
                  <a:pt x="2449" y="932"/>
                </a:lnTo>
                <a:cubicBezTo>
                  <a:pt x="2530" y="1031"/>
                  <a:pt x="2530" y="1173"/>
                  <a:pt x="2449" y="1271"/>
                </a:cubicBezTo>
                <a:lnTo>
                  <a:pt x="1566" y="2154"/>
                </a:lnTo>
                <a:cubicBezTo>
                  <a:pt x="1475" y="2216"/>
                  <a:pt x="1351" y="2193"/>
                  <a:pt x="1288" y="2102"/>
                </a:cubicBezTo>
                <a:cubicBezTo>
                  <a:pt x="1242" y="2033"/>
                  <a:pt x="1242" y="1944"/>
                  <a:pt x="1288" y="1876"/>
                </a:cubicBezTo>
                <a:lnTo>
                  <a:pt x="1881" y="1271"/>
                </a:lnTo>
                <a:close/>
              </a:path>
            </a:pathLst>
          </a:custGeom>
          <a:solidFill>
            <a:schemeClr val="tx2"/>
          </a:solidFill>
          <a:ln w="0">
            <a:solidFill>
              <a:schemeClr val="tx2"/>
            </a:solidFill>
            <a:round/>
            <a:headEnd/>
            <a:tailEnd/>
          </a:ln>
        </p:spPr>
        <p:txBody>
          <a:bodyPr anchor="ctr" anchorCtr="0"/>
          <a:lstStyle/>
          <a:p>
            <a:pPr>
              <a:spcBef>
                <a:spcPct val="50000"/>
              </a:spcBef>
            </a:pPr>
            <a:endParaRPr lang="en-GB"/>
          </a:p>
        </p:txBody>
      </p:sp>
      <p:sp>
        <p:nvSpPr>
          <p:cNvPr id="16" name="bmkFld3AddDate"/>
          <p:cNvSpPr txBox="1">
            <a:spLocks noChangeArrowheads="1"/>
          </p:cNvSpPr>
          <p:nvPr/>
        </p:nvSpPr>
        <p:spPr bwMode="auto">
          <a:xfrm>
            <a:off x="4570413" y="61277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r>
              <a:rPr lang="da-DK" sz="800" cap="all" dirty="0" smtClean="0"/>
              <a:t>25.01.2011</a:t>
            </a:r>
          </a:p>
        </p:txBody>
      </p:sp>
      <p:sp>
        <p:nvSpPr>
          <p:cNvPr id="19" name="bmkFld3AddPresentationTitle"/>
          <p:cNvSpPr txBox="1">
            <a:spLocks noChangeArrowheads="1"/>
          </p:cNvSpPr>
          <p:nvPr/>
        </p:nvSpPr>
        <p:spPr bwMode="auto">
          <a:xfrm>
            <a:off x="4570413" y="62801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r>
              <a:rPr lang="de-DE" sz="800" cap="all" baseline="0" dirty="0" smtClean="0"/>
              <a:t>Evaluation der Verortungsentscheidung der EA in </a:t>
            </a:r>
            <a:r>
              <a:rPr lang="de-DE" sz="800" cap="all" baseline="0" dirty="0" err="1" smtClean="0"/>
              <a:t>Nds</a:t>
            </a:r>
            <a:endParaRPr lang="da-DK" sz="800" cap="all" baseline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/>
          </p:cNvSpPr>
          <p:nvPr>
            <p:ph type="title"/>
          </p:nvPr>
        </p:nvSpPr>
        <p:spPr>
          <a:xfrm>
            <a:off x="617538" y="452438"/>
            <a:ext cx="7916862" cy="387508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18000" rIns="0" bIns="0" numCol="1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GB" cap="none" dirty="0" smtClean="0">
                <a:latin typeface="Verdana" pitchFamily="34" charset="0"/>
              </a:rPr>
              <a:t>AGENDA</a:t>
            </a:r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1220812" y="1928802"/>
            <a:ext cx="5040000" cy="461963"/>
          </a:xfrm>
          <a:prstGeom prst="roundRect">
            <a:avLst>
              <a:gd name="adj" fmla="val 12370"/>
            </a:avLst>
          </a:prstGeom>
          <a:solidFill>
            <a:srgbClr val="009DE0"/>
          </a:solidFill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08000" tIns="0" rIns="108000" bIns="0" anchor="ctr"/>
          <a:lstStyle/>
          <a:p>
            <a:r>
              <a:rPr lang="de-DE" sz="1400" b="1" dirty="0" smtClean="0">
                <a:solidFill>
                  <a:schemeClr val="bg1"/>
                </a:solidFill>
              </a:rPr>
              <a:t>Unser Unternehmen und relevante Projekterfahrungen</a:t>
            </a:r>
            <a:endParaRPr lang="de-DE" sz="1400" b="1" dirty="0">
              <a:solidFill>
                <a:schemeClr val="bg1"/>
              </a:solidFill>
              <a:ea typeface="ＭＳ Ｐゴシック"/>
            </a:endParaRPr>
          </a:p>
        </p:txBody>
      </p:sp>
      <p:sp>
        <p:nvSpPr>
          <p:cNvPr id="6" name="AutoShape 9"/>
          <p:cNvSpPr>
            <a:spLocks noChangeArrowheads="1"/>
          </p:cNvSpPr>
          <p:nvPr/>
        </p:nvSpPr>
        <p:spPr bwMode="auto">
          <a:xfrm>
            <a:off x="642910" y="1928802"/>
            <a:ext cx="493667" cy="461962"/>
          </a:xfrm>
          <a:prstGeom prst="roundRect">
            <a:avLst>
              <a:gd name="adj" fmla="val 12370"/>
            </a:avLst>
          </a:prstGeom>
          <a:solidFill>
            <a:srgbClr val="009DE0"/>
          </a:solidFill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08000" tIns="0" rIns="108000" bIns="0" anchor="ctr"/>
          <a:lstStyle/>
          <a:p>
            <a:pPr algn="ctr"/>
            <a:r>
              <a:rPr lang="de-DE" sz="1400" b="1" dirty="0" smtClean="0">
                <a:solidFill>
                  <a:srgbClr val="FFFFFF"/>
                </a:solidFill>
                <a:ea typeface="ＭＳ Ｐゴシック"/>
              </a:rPr>
              <a:t>1</a:t>
            </a:r>
            <a:endParaRPr lang="de-DE" sz="1400" b="1" dirty="0">
              <a:solidFill>
                <a:srgbClr val="FFFFFF"/>
              </a:solidFill>
              <a:ea typeface="ＭＳ Ｐゴシック"/>
            </a:endParaRPr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1220812" y="2518166"/>
            <a:ext cx="5040000" cy="461963"/>
          </a:xfrm>
          <a:prstGeom prst="roundRect">
            <a:avLst>
              <a:gd name="adj" fmla="val 12370"/>
            </a:avLst>
          </a:prstGeom>
          <a:solidFill>
            <a:srgbClr val="009DE0"/>
          </a:solidFill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08000" tIns="0" rIns="108000" bIns="0" anchor="ctr"/>
          <a:lstStyle/>
          <a:p>
            <a:r>
              <a:rPr lang="de-DE" sz="1400" b="1" dirty="0" smtClean="0">
                <a:solidFill>
                  <a:srgbClr val="FFFFFF"/>
                </a:solidFill>
                <a:ea typeface="ＭＳ Ｐゴシック"/>
              </a:rPr>
              <a:t>Projektdesign und methodische Vorgehensweise</a:t>
            </a:r>
            <a:endParaRPr lang="de-DE" sz="1400" b="1" dirty="0">
              <a:solidFill>
                <a:srgbClr val="FFFFFF"/>
              </a:solidFill>
              <a:ea typeface="ＭＳ Ｐゴシック"/>
            </a:endParaRPr>
          </a:p>
        </p:txBody>
      </p:sp>
      <p:sp>
        <p:nvSpPr>
          <p:cNvPr id="8" name="AutoShape 9"/>
          <p:cNvSpPr>
            <a:spLocks noChangeArrowheads="1"/>
          </p:cNvSpPr>
          <p:nvPr/>
        </p:nvSpPr>
        <p:spPr bwMode="auto">
          <a:xfrm>
            <a:off x="642910" y="2518166"/>
            <a:ext cx="493667" cy="461962"/>
          </a:xfrm>
          <a:prstGeom prst="roundRect">
            <a:avLst>
              <a:gd name="adj" fmla="val 12370"/>
            </a:avLst>
          </a:prstGeom>
          <a:solidFill>
            <a:srgbClr val="A1BF36"/>
          </a:solidFill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08000" tIns="0" rIns="108000" bIns="0" anchor="ctr"/>
          <a:lstStyle/>
          <a:p>
            <a:pPr algn="ctr"/>
            <a:r>
              <a:rPr lang="de-DE" sz="1400" b="1" dirty="0" smtClean="0">
                <a:solidFill>
                  <a:srgbClr val="FFFFFF"/>
                </a:solidFill>
                <a:ea typeface="ＭＳ Ｐゴシック"/>
              </a:rPr>
              <a:t>2</a:t>
            </a:r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1220812" y="3071810"/>
            <a:ext cx="5040000" cy="461963"/>
          </a:xfrm>
          <a:prstGeom prst="roundRect">
            <a:avLst>
              <a:gd name="adj" fmla="val 12370"/>
            </a:avLst>
          </a:prstGeom>
          <a:solidFill>
            <a:srgbClr val="009DE0"/>
          </a:solidFill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08000" tIns="0" rIns="108000" bIns="0" anchor="ctr"/>
          <a:lstStyle/>
          <a:p>
            <a:r>
              <a:rPr lang="de-DE" sz="1400" b="1" dirty="0" smtClean="0">
                <a:solidFill>
                  <a:srgbClr val="FFFFFF"/>
                </a:solidFill>
                <a:ea typeface="ＭＳ Ｐゴシック"/>
              </a:rPr>
              <a:t>Zeitplan</a:t>
            </a:r>
            <a:endParaRPr lang="de-DE" sz="1400" b="1" dirty="0">
              <a:solidFill>
                <a:srgbClr val="FFFFFF"/>
              </a:solidFill>
              <a:ea typeface="ＭＳ Ｐゴシック"/>
            </a:endParaRPr>
          </a:p>
        </p:txBody>
      </p:sp>
      <p:sp>
        <p:nvSpPr>
          <p:cNvPr id="12" name="AutoShape 9"/>
          <p:cNvSpPr>
            <a:spLocks noChangeArrowheads="1"/>
          </p:cNvSpPr>
          <p:nvPr/>
        </p:nvSpPr>
        <p:spPr bwMode="auto">
          <a:xfrm>
            <a:off x="642910" y="3071810"/>
            <a:ext cx="493667" cy="461962"/>
          </a:xfrm>
          <a:prstGeom prst="roundRect">
            <a:avLst>
              <a:gd name="adj" fmla="val 12370"/>
            </a:avLst>
          </a:prstGeom>
          <a:solidFill>
            <a:srgbClr val="009DE0"/>
          </a:solidFill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08000" tIns="0" rIns="108000" bIns="0" anchor="ctr"/>
          <a:lstStyle/>
          <a:p>
            <a:pPr algn="ctr"/>
            <a:r>
              <a:rPr lang="de-DE" sz="1400" b="1" dirty="0" smtClean="0">
                <a:solidFill>
                  <a:srgbClr val="FFFFFF"/>
                </a:solidFill>
                <a:ea typeface="ＭＳ Ｐゴシック"/>
              </a:rPr>
              <a:t>3</a:t>
            </a:r>
            <a:endParaRPr lang="de-DE" sz="1400" b="1" dirty="0">
              <a:solidFill>
                <a:srgbClr val="FFFFFF"/>
              </a:solidFill>
              <a:ea typeface="ＭＳ Ｐゴシック"/>
            </a:endParaRPr>
          </a:p>
        </p:txBody>
      </p:sp>
      <p:sp>
        <p:nvSpPr>
          <p:cNvPr id="13" name="AutoShape 5"/>
          <p:cNvSpPr>
            <a:spLocks noChangeArrowheads="1"/>
          </p:cNvSpPr>
          <p:nvPr/>
        </p:nvSpPr>
        <p:spPr bwMode="auto">
          <a:xfrm>
            <a:off x="1220812" y="3645697"/>
            <a:ext cx="5040000" cy="461963"/>
          </a:xfrm>
          <a:prstGeom prst="roundRect">
            <a:avLst>
              <a:gd name="adj" fmla="val 12370"/>
            </a:avLst>
          </a:prstGeom>
          <a:solidFill>
            <a:srgbClr val="009DE0"/>
          </a:solidFill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08000" tIns="0" rIns="108000" bIns="0" anchor="ctr"/>
          <a:lstStyle/>
          <a:p>
            <a:r>
              <a:rPr lang="de-DE" sz="1400" b="1" dirty="0" smtClean="0">
                <a:solidFill>
                  <a:srgbClr val="FFFFFF"/>
                </a:solidFill>
                <a:ea typeface="ＭＳ Ｐゴシック"/>
              </a:rPr>
              <a:t>Monatliche Abfrage von </a:t>
            </a:r>
            <a:r>
              <a:rPr lang="de-DE" sz="1400" b="1" dirty="0" err="1" smtClean="0">
                <a:solidFill>
                  <a:srgbClr val="FFFFFF"/>
                </a:solidFill>
                <a:ea typeface="ＭＳ Ｐゴシック"/>
              </a:rPr>
              <a:t>Monitoring</a:t>
            </a:r>
            <a:r>
              <a:rPr lang="de-DE" sz="1400" b="1" dirty="0" smtClean="0">
                <a:solidFill>
                  <a:srgbClr val="FFFFFF"/>
                </a:solidFill>
                <a:ea typeface="ＭＳ Ｐゴシック"/>
              </a:rPr>
              <a:t>-Daten</a:t>
            </a:r>
          </a:p>
        </p:txBody>
      </p:sp>
      <p:sp>
        <p:nvSpPr>
          <p:cNvPr id="14" name="AutoShape 9"/>
          <p:cNvSpPr>
            <a:spLocks noChangeArrowheads="1"/>
          </p:cNvSpPr>
          <p:nvPr/>
        </p:nvSpPr>
        <p:spPr bwMode="auto">
          <a:xfrm>
            <a:off x="642910" y="3645697"/>
            <a:ext cx="493667" cy="461962"/>
          </a:xfrm>
          <a:prstGeom prst="roundRect">
            <a:avLst>
              <a:gd name="adj" fmla="val 12370"/>
            </a:avLst>
          </a:prstGeom>
          <a:solidFill>
            <a:srgbClr val="009DE0"/>
          </a:solidFill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08000" tIns="0" rIns="108000" bIns="0" anchor="ctr"/>
          <a:lstStyle/>
          <a:p>
            <a:pPr algn="ctr"/>
            <a:r>
              <a:rPr lang="de-DE" sz="1400" b="1" dirty="0" smtClean="0">
                <a:solidFill>
                  <a:srgbClr val="FFFFFF"/>
                </a:solidFill>
                <a:ea typeface="ＭＳ Ｐゴシック"/>
              </a:rPr>
              <a:t>4</a:t>
            </a:r>
            <a:endParaRPr lang="de-DE" sz="1400" b="1" dirty="0">
              <a:solidFill>
                <a:srgbClr val="FFFFFF"/>
              </a:solidFill>
              <a:ea typeface="ＭＳ Ｐゴシック"/>
            </a:endParaRPr>
          </a:p>
        </p:txBody>
      </p:sp>
      <p:sp>
        <p:nvSpPr>
          <p:cNvPr id="15" name="AutoShape 5"/>
          <p:cNvSpPr>
            <a:spLocks noChangeArrowheads="1"/>
          </p:cNvSpPr>
          <p:nvPr/>
        </p:nvSpPr>
        <p:spPr bwMode="auto">
          <a:xfrm>
            <a:off x="1220812" y="4214818"/>
            <a:ext cx="5040000" cy="461963"/>
          </a:xfrm>
          <a:prstGeom prst="roundRect">
            <a:avLst>
              <a:gd name="adj" fmla="val 12370"/>
            </a:avLst>
          </a:prstGeom>
          <a:solidFill>
            <a:srgbClr val="009DE0"/>
          </a:solidFill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08000" tIns="0" rIns="108000" bIns="0" anchor="ctr"/>
          <a:lstStyle/>
          <a:p>
            <a:r>
              <a:rPr lang="de-DE" sz="1400" b="1" dirty="0" smtClean="0">
                <a:solidFill>
                  <a:srgbClr val="FFFFFF"/>
                </a:solidFill>
                <a:ea typeface="ＭＳ Ｐゴシック"/>
              </a:rPr>
              <a:t>Diskussion</a:t>
            </a:r>
          </a:p>
        </p:txBody>
      </p:sp>
      <p:sp>
        <p:nvSpPr>
          <p:cNvPr id="16" name="AutoShape 9"/>
          <p:cNvSpPr>
            <a:spLocks noChangeArrowheads="1"/>
          </p:cNvSpPr>
          <p:nvPr/>
        </p:nvSpPr>
        <p:spPr bwMode="auto">
          <a:xfrm>
            <a:off x="642910" y="4214818"/>
            <a:ext cx="493667" cy="461962"/>
          </a:xfrm>
          <a:prstGeom prst="roundRect">
            <a:avLst>
              <a:gd name="adj" fmla="val 12370"/>
            </a:avLst>
          </a:prstGeom>
          <a:solidFill>
            <a:srgbClr val="009DE0"/>
          </a:solidFill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08000" tIns="0" rIns="108000" bIns="0" anchor="ctr"/>
          <a:lstStyle/>
          <a:p>
            <a:pPr algn="ctr"/>
            <a:r>
              <a:rPr lang="de-DE" sz="1400" b="1" dirty="0" smtClean="0">
                <a:solidFill>
                  <a:srgbClr val="FFFFFF"/>
                </a:solidFill>
                <a:ea typeface="ＭＳ Ｐゴシック"/>
              </a:rPr>
              <a:t>5</a:t>
            </a:r>
            <a:endParaRPr lang="de-DE" sz="1400" b="1" dirty="0">
              <a:solidFill>
                <a:srgbClr val="FFFFFF"/>
              </a:solidFill>
              <a:ea typeface="ＭＳ Ｐゴシック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da-DK" cap="all" dirty="0" smtClean="0">
                <a:solidFill>
                  <a:schemeClr val="tx1"/>
                </a:solidFill>
              </a:rPr>
              <a:t>25.01.2011</a:t>
            </a:r>
            <a:endParaRPr lang="da-DK" cap="all" dirty="0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>
              <a:spcBef>
                <a:spcPct val="50000"/>
              </a:spcBef>
            </a:pPr>
            <a:r>
              <a:rPr lang="de-DE" cap="all" dirty="0" smtClean="0">
                <a:solidFill>
                  <a:srgbClr val="000000"/>
                </a:solidFill>
              </a:rPr>
              <a:t>Evaluation der Verortungsentscheidung der EA in </a:t>
            </a:r>
            <a:r>
              <a:rPr lang="de-DE" cap="all" dirty="0" err="1" smtClean="0">
                <a:solidFill>
                  <a:srgbClr val="000000"/>
                </a:solidFill>
              </a:rPr>
              <a:t>Nds</a:t>
            </a:r>
            <a:endParaRPr lang="da-DK" cap="all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428992" y="6357958"/>
            <a:ext cx="5399087" cy="115888"/>
          </a:xfrm>
        </p:spPr>
        <p:txBody>
          <a:bodyPr/>
          <a:lstStyle/>
          <a:p>
            <a:pPr>
              <a:defRPr/>
            </a:pPr>
            <a:fld id="{DD953AC0-0DB5-4046-B3BF-5E65400EE320}" type="slidenum">
              <a:rPr lang="en-GB" smtClean="0">
                <a:solidFill>
                  <a:srgbClr val="797766"/>
                </a:solidFill>
              </a:rPr>
              <a:pPr>
                <a:defRPr/>
              </a:pPr>
              <a:t>6</a:t>
            </a:fld>
            <a:endParaRPr lang="en-GB" dirty="0">
              <a:solidFill>
                <a:srgbClr val="797766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348" y="538443"/>
            <a:ext cx="75724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hangingPunct="0">
              <a:tabLst>
                <a:tab pos="6994525" algn="l"/>
              </a:tabLst>
              <a:defRPr/>
            </a:pPr>
            <a:r>
              <a:rPr lang="de-DE" sz="2400" b="1" cap="all" dirty="0" smtClean="0">
                <a:solidFill>
                  <a:schemeClr val="tx2"/>
                </a:solidFill>
                <a:cs typeface="ＭＳ Ｐゴシック" pitchFamily="-111" charset="-128"/>
              </a:rPr>
              <a:t>Projektverständnis und Evaluationskontext</a:t>
            </a:r>
            <a:endParaRPr lang="de-DE" sz="2400" b="1" cap="all" dirty="0">
              <a:solidFill>
                <a:schemeClr val="tx2"/>
              </a:solidFill>
              <a:cs typeface="ＭＳ Ｐゴシック" pitchFamily="-111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1714487"/>
            <a:ext cx="7831165" cy="5250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>
              <a:lnSpc>
                <a:spcPct val="120000"/>
              </a:lnSpc>
              <a:spcAft>
                <a:spcPct val="50000"/>
              </a:spcAft>
              <a:buClr>
                <a:srgbClr val="009DE0"/>
              </a:buClr>
              <a:buFont typeface="Verdana" pitchFamily="34" charset="0"/>
              <a:buChar char="●"/>
              <a:tabLst>
                <a:tab pos="180975" algn="l"/>
              </a:tabLst>
            </a:pPr>
            <a:r>
              <a:rPr lang="de-DE" sz="1600" dirty="0" smtClean="0">
                <a:solidFill>
                  <a:srgbClr val="000000"/>
                </a:solidFill>
              </a:rPr>
              <a:t> Niedersachsen hat sich nach eingehender Erörterung verschiedener Optionen für eine Ansiedlung der Einheitlichen Ansprechpartner (EA) auf </a:t>
            </a:r>
            <a:r>
              <a:rPr lang="de-DE" sz="1600" b="1" dirty="0" smtClean="0">
                <a:solidFill>
                  <a:srgbClr val="000000"/>
                </a:solidFill>
              </a:rPr>
              <a:t>kommunaler Ebene </a:t>
            </a:r>
            <a:r>
              <a:rPr lang="de-DE" sz="1600" dirty="0" smtClean="0">
                <a:solidFill>
                  <a:srgbClr val="000000"/>
                </a:solidFill>
              </a:rPr>
              <a:t>und der Einrichtung eines </a:t>
            </a:r>
            <a:r>
              <a:rPr lang="de-DE" sz="1600" b="1" dirty="0" smtClean="0">
                <a:solidFill>
                  <a:srgbClr val="000000"/>
                </a:solidFill>
              </a:rPr>
              <a:t>Landes-EA </a:t>
            </a:r>
            <a:r>
              <a:rPr lang="de-DE" sz="1600" dirty="0" smtClean="0">
                <a:solidFill>
                  <a:srgbClr val="000000"/>
                </a:solidFill>
              </a:rPr>
              <a:t>entschieden</a:t>
            </a:r>
          </a:p>
          <a:p>
            <a:pPr marL="177800" indent="-177800">
              <a:lnSpc>
                <a:spcPct val="120000"/>
              </a:lnSpc>
              <a:spcAft>
                <a:spcPct val="50000"/>
              </a:spcAft>
              <a:buClr>
                <a:srgbClr val="009DE0"/>
              </a:buClr>
              <a:buFont typeface="Verdana" pitchFamily="34" charset="0"/>
              <a:buChar char="●"/>
              <a:tabLst>
                <a:tab pos="180975" algn="l"/>
              </a:tabLst>
            </a:pPr>
            <a:r>
              <a:rPr lang="de-DE" sz="1600" dirty="0" smtClean="0">
                <a:solidFill>
                  <a:srgbClr val="000000"/>
                </a:solidFill>
              </a:rPr>
              <a:t> Ziel der Evaluation der Verortungsentscheidung ist nach unserem Verständnis, die bisherigen Erfahrungen aus </a:t>
            </a:r>
            <a:r>
              <a:rPr lang="de-DE" sz="1600" b="1" dirty="0" smtClean="0">
                <a:solidFill>
                  <a:srgbClr val="000000"/>
                </a:solidFill>
              </a:rPr>
              <a:t>interner und externer Perspektive</a:t>
            </a:r>
            <a:r>
              <a:rPr lang="de-DE" sz="1600" dirty="0" smtClean="0">
                <a:solidFill>
                  <a:srgbClr val="000000"/>
                </a:solidFill>
              </a:rPr>
              <a:t> auszuwerten</a:t>
            </a:r>
          </a:p>
          <a:p>
            <a:pPr marL="635000" lvl="2" indent="-177800">
              <a:lnSpc>
                <a:spcPct val="120000"/>
              </a:lnSpc>
              <a:spcAft>
                <a:spcPct val="50000"/>
              </a:spcAft>
              <a:buClr>
                <a:srgbClr val="009DE0"/>
              </a:buClr>
              <a:buFont typeface="Verdana" pitchFamily="34" charset="0"/>
              <a:buChar char="●"/>
              <a:tabLst>
                <a:tab pos="180975" algn="l"/>
              </a:tabLst>
            </a:pPr>
            <a:r>
              <a:rPr lang="de-DE" sz="1600" dirty="0" smtClean="0">
                <a:solidFill>
                  <a:srgbClr val="000000"/>
                </a:solidFill>
              </a:rPr>
              <a:t> Berücksichtigung Fallzahlen, Kosten, Funktionsweise und der Kundenperspektive. </a:t>
            </a:r>
          </a:p>
          <a:p>
            <a:pPr marL="635000" lvl="2" indent="-177800">
              <a:lnSpc>
                <a:spcPct val="120000"/>
              </a:lnSpc>
              <a:spcAft>
                <a:spcPct val="50000"/>
              </a:spcAft>
              <a:buClr>
                <a:srgbClr val="009DE0"/>
              </a:buClr>
              <a:buFont typeface="Verdana" pitchFamily="34" charset="0"/>
              <a:buChar char="●"/>
              <a:tabLst>
                <a:tab pos="180975" algn="l"/>
              </a:tabLst>
            </a:pPr>
            <a:r>
              <a:rPr lang="de-DE" sz="1600" dirty="0" smtClean="0">
                <a:solidFill>
                  <a:srgbClr val="000000"/>
                </a:solidFill>
              </a:rPr>
              <a:t> Abschätzung zukünftiger Fallzahlen, Optimierung im Sinne von Effizienz und Effektivität</a:t>
            </a:r>
          </a:p>
          <a:p>
            <a:pPr marL="177800" lvl="1" indent="-177800">
              <a:lnSpc>
                <a:spcPct val="120000"/>
              </a:lnSpc>
              <a:spcAft>
                <a:spcPct val="50000"/>
              </a:spcAft>
              <a:buClr>
                <a:srgbClr val="009DE0"/>
              </a:buClr>
              <a:buFont typeface="Verdana" pitchFamily="34" charset="0"/>
              <a:buChar char="●"/>
              <a:tabLst>
                <a:tab pos="180975" algn="l"/>
              </a:tabLst>
            </a:pPr>
            <a:r>
              <a:rPr lang="de-DE" sz="1600" dirty="0" smtClean="0">
                <a:solidFill>
                  <a:srgbClr val="000000"/>
                </a:solidFill>
              </a:rPr>
              <a:t>Entwicklung von </a:t>
            </a:r>
            <a:r>
              <a:rPr lang="de-DE" sz="1600" b="1" dirty="0" smtClean="0">
                <a:solidFill>
                  <a:srgbClr val="000000"/>
                </a:solidFill>
              </a:rPr>
              <a:t>Handlungsempfehlungen</a:t>
            </a:r>
            <a:r>
              <a:rPr lang="de-DE" sz="1600" dirty="0" smtClean="0">
                <a:solidFill>
                  <a:srgbClr val="000000"/>
                </a:solidFill>
              </a:rPr>
              <a:t> für die zukünftige Ausgestaltung der EA</a:t>
            </a:r>
            <a:endParaRPr lang="de-DE" sz="1600" dirty="0" smtClean="0">
              <a:solidFill>
                <a:srgbClr val="C40079"/>
              </a:solidFill>
            </a:endParaRPr>
          </a:p>
          <a:p>
            <a:pPr>
              <a:lnSpc>
                <a:spcPct val="120000"/>
              </a:lnSpc>
            </a:pPr>
            <a:endParaRPr lang="de-DE" dirty="0" smtClean="0"/>
          </a:p>
          <a:p>
            <a:pPr>
              <a:lnSpc>
                <a:spcPct val="120000"/>
              </a:lnSpc>
            </a:pPr>
            <a:r>
              <a:rPr lang="de-DE" dirty="0" smtClean="0"/>
              <a:t> </a:t>
            </a:r>
            <a:endParaRPr lang="en-US" dirty="0" smtClean="0"/>
          </a:p>
          <a:p>
            <a:pPr>
              <a:lnSpc>
                <a:spcPct val="120000"/>
              </a:lnSpc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1"/>
          <p:cNvSpPr>
            <a:spLocks noChangeArrowheads="1"/>
          </p:cNvSpPr>
          <p:nvPr/>
        </p:nvSpPr>
        <p:spPr bwMode="auto">
          <a:xfrm>
            <a:off x="648869" y="2021644"/>
            <a:ext cx="994764" cy="278870"/>
          </a:xfrm>
          <a:prstGeom prst="roundRect">
            <a:avLst>
              <a:gd name="adj" fmla="val 12028"/>
            </a:avLst>
          </a:prstGeom>
          <a:solidFill>
            <a:schemeClr val="tx2"/>
          </a:solidFill>
          <a:ln w="9525" algn="ctr">
            <a:noFill/>
            <a:round/>
            <a:headEnd/>
            <a:tailEnd/>
          </a:ln>
        </p:spPr>
        <p:txBody>
          <a:bodyPr lIns="36000" tIns="36000" rIns="36000" bIns="0" anchor="ctr"/>
          <a:lstStyle/>
          <a:p>
            <a:r>
              <a:rPr lang="de-DE" sz="105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PHASE </a:t>
            </a:r>
            <a:r>
              <a:rPr lang="de-DE" sz="105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</a:t>
            </a:r>
            <a:endParaRPr lang="de-DE" sz="105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1" name="AutoShape 4"/>
          <p:cNvSpPr>
            <a:spLocks noChangeArrowheads="1"/>
          </p:cNvSpPr>
          <p:nvPr/>
        </p:nvSpPr>
        <p:spPr bwMode="auto">
          <a:xfrm>
            <a:off x="1791877" y="2021643"/>
            <a:ext cx="2422933" cy="602115"/>
          </a:xfrm>
          <a:prstGeom prst="roundRect">
            <a:avLst>
              <a:gd name="adj" fmla="val 12028"/>
            </a:avLst>
          </a:prstGeom>
          <a:solidFill>
            <a:schemeClr val="bg2"/>
          </a:solidFill>
          <a:ln w="9525" algn="ctr">
            <a:noFill/>
            <a:round/>
            <a:headEnd/>
            <a:tailEnd/>
          </a:ln>
        </p:spPr>
        <p:txBody>
          <a:bodyPr lIns="36000" tIns="36000" rIns="36000" bIns="0" anchor="t"/>
          <a:lstStyle/>
          <a:p>
            <a:r>
              <a:rPr lang="de-DE" sz="105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Bestandsaufnahme</a:t>
            </a:r>
            <a:endParaRPr lang="de-DE" sz="105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AutoShape 21"/>
          <p:cNvSpPr>
            <a:spLocks noChangeArrowheads="1"/>
          </p:cNvSpPr>
          <p:nvPr/>
        </p:nvSpPr>
        <p:spPr bwMode="auto">
          <a:xfrm>
            <a:off x="648869" y="1347794"/>
            <a:ext cx="994764" cy="278870"/>
          </a:xfrm>
          <a:prstGeom prst="roundRect">
            <a:avLst>
              <a:gd name="adj" fmla="val 12028"/>
            </a:avLst>
          </a:prstGeom>
          <a:solidFill>
            <a:schemeClr val="tx2"/>
          </a:solidFill>
          <a:ln w="9525" algn="ctr">
            <a:noFill/>
            <a:round/>
            <a:headEnd/>
            <a:tailEnd/>
          </a:ln>
        </p:spPr>
        <p:txBody>
          <a:bodyPr lIns="36000" tIns="36000" rIns="36000" bIns="0" anchor="ctr"/>
          <a:lstStyle/>
          <a:p>
            <a:r>
              <a:rPr lang="de-DE" sz="105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PHASE 0</a:t>
            </a:r>
            <a:endParaRPr lang="de-DE" sz="105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2" name="AutoShape 4"/>
          <p:cNvSpPr>
            <a:spLocks noChangeArrowheads="1"/>
          </p:cNvSpPr>
          <p:nvPr/>
        </p:nvSpPr>
        <p:spPr bwMode="auto">
          <a:xfrm>
            <a:off x="1791877" y="1347794"/>
            <a:ext cx="2422933" cy="561584"/>
          </a:xfrm>
          <a:prstGeom prst="roundRect">
            <a:avLst>
              <a:gd name="adj" fmla="val 12028"/>
            </a:avLst>
          </a:prstGeom>
          <a:solidFill>
            <a:schemeClr val="bg2"/>
          </a:solidFill>
          <a:ln w="9525" algn="ctr">
            <a:noFill/>
            <a:round/>
            <a:headEnd/>
            <a:tailEnd/>
          </a:ln>
        </p:spPr>
        <p:txBody>
          <a:bodyPr lIns="36000" tIns="36000" rIns="36000" bIns="0" anchor="t"/>
          <a:lstStyle/>
          <a:p>
            <a:r>
              <a:rPr lang="de-DE" sz="105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Projektetablierung</a:t>
            </a:r>
          </a:p>
          <a:p>
            <a:endParaRPr lang="de-DE" sz="105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reeform 14"/>
          <p:cNvSpPr>
            <a:spLocks noChangeAspect="1"/>
          </p:cNvSpPr>
          <p:nvPr/>
        </p:nvSpPr>
        <p:spPr bwMode="auto">
          <a:xfrm rot="5400000">
            <a:off x="1427842" y="1703538"/>
            <a:ext cx="223674" cy="206725"/>
          </a:xfrm>
          <a:custGeom>
            <a:avLst/>
            <a:gdLst>
              <a:gd name="T0" fmla="*/ 87 w 2530"/>
              <a:gd name="T1" fmla="*/ 59 h 2216"/>
              <a:gd name="T2" fmla="*/ 8 w 2530"/>
              <a:gd name="T3" fmla="*/ 59 h 2216"/>
              <a:gd name="T4" fmla="*/ 0 w 2530"/>
              <a:gd name="T5" fmla="*/ 50 h 2216"/>
              <a:gd name="T6" fmla="*/ 8 w 2530"/>
              <a:gd name="T7" fmla="*/ 42 h 2216"/>
              <a:gd name="T8" fmla="*/ 8 w 2530"/>
              <a:gd name="T9" fmla="*/ 42 h 2216"/>
              <a:gd name="T10" fmla="*/ 86 w 2530"/>
              <a:gd name="T11" fmla="*/ 42 h 2216"/>
              <a:gd name="T12" fmla="*/ 60 w 2530"/>
              <a:gd name="T13" fmla="*/ 16 h 2216"/>
              <a:gd name="T14" fmla="*/ 61 w 2530"/>
              <a:gd name="T15" fmla="*/ 3 h 2216"/>
              <a:gd name="T16" fmla="*/ 73 w 2530"/>
              <a:gd name="T17" fmla="*/ 3 h 2216"/>
              <a:gd name="T18" fmla="*/ 73 w 2530"/>
              <a:gd name="T19" fmla="*/ 3 h 2216"/>
              <a:gd name="T20" fmla="*/ 113 w 2530"/>
              <a:gd name="T21" fmla="*/ 43 h 2216"/>
              <a:gd name="T22" fmla="*/ 113 w 2530"/>
              <a:gd name="T23" fmla="*/ 59 h 2216"/>
              <a:gd name="T24" fmla="*/ 72 w 2530"/>
              <a:gd name="T25" fmla="*/ 99 h 2216"/>
              <a:gd name="T26" fmla="*/ 60 w 2530"/>
              <a:gd name="T27" fmla="*/ 97 h 2216"/>
              <a:gd name="T28" fmla="*/ 60 w 2530"/>
              <a:gd name="T29" fmla="*/ 86 h 2216"/>
              <a:gd name="T30" fmla="*/ 60 w 2530"/>
              <a:gd name="T31" fmla="*/ 86 h 2216"/>
              <a:gd name="T32" fmla="*/ 87 w 2530"/>
              <a:gd name="T33" fmla="*/ 59 h 221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530"/>
              <a:gd name="T52" fmla="*/ 0 h 2216"/>
              <a:gd name="T53" fmla="*/ 2530 w 2530"/>
              <a:gd name="T54" fmla="*/ 2216 h 221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530" h="2216">
                <a:moveTo>
                  <a:pt x="1881" y="1271"/>
                </a:moveTo>
                <a:lnTo>
                  <a:pt x="175" y="1271"/>
                </a:lnTo>
                <a:cubicBezTo>
                  <a:pt x="75" y="1264"/>
                  <a:pt x="0" y="1177"/>
                  <a:pt x="7" y="1077"/>
                </a:cubicBezTo>
                <a:cubicBezTo>
                  <a:pt x="13" y="986"/>
                  <a:pt x="85" y="914"/>
                  <a:pt x="175" y="908"/>
                </a:cubicBezTo>
                <a:lnTo>
                  <a:pt x="1869" y="908"/>
                </a:lnTo>
                <a:lnTo>
                  <a:pt x="1300" y="340"/>
                </a:lnTo>
                <a:cubicBezTo>
                  <a:pt x="1230" y="256"/>
                  <a:pt x="1241" y="132"/>
                  <a:pt x="1324" y="61"/>
                </a:cubicBezTo>
                <a:cubicBezTo>
                  <a:pt x="1398" y="0"/>
                  <a:pt x="1505" y="0"/>
                  <a:pt x="1578" y="61"/>
                </a:cubicBezTo>
                <a:lnTo>
                  <a:pt x="2449" y="932"/>
                </a:lnTo>
                <a:cubicBezTo>
                  <a:pt x="2530" y="1031"/>
                  <a:pt x="2530" y="1173"/>
                  <a:pt x="2449" y="1271"/>
                </a:cubicBezTo>
                <a:lnTo>
                  <a:pt x="1566" y="2154"/>
                </a:lnTo>
                <a:cubicBezTo>
                  <a:pt x="1475" y="2216"/>
                  <a:pt x="1351" y="2193"/>
                  <a:pt x="1288" y="2102"/>
                </a:cubicBezTo>
                <a:cubicBezTo>
                  <a:pt x="1242" y="2033"/>
                  <a:pt x="1242" y="1944"/>
                  <a:pt x="1288" y="1876"/>
                </a:cubicBezTo>
                <a:lnTo>
                  <a:pt x="1881" y="1271"/>
                </a:lnTo>
                <a:close/>
              </a:path>
            </a:pathLst>
          </a:custGeom>
          <a:solidFill>
            <a:schemeClr val="tx2"/>
          </a:solidFill>
          <a:ln w="0">
            <a:noFill/>
            <a:round/>
            <a:headEnd/>
            <a:tailEnd/>
          </a:ln>
        </p:spPr>
        <p:txBody>
          <a:bodyPr rot="10800000" vert="eaVert"/>
          <a:lstStyle/>
          <a:p>
            <a:pPr>
              <a:spcBef>
                <a:spcPct val="50000"/>
              </a:spcBef>
            </a:pPr>
            <a:endParaRPr lang="en-GB" sz="105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AutoShape 21"/>
          <p:cNvSpPr>
            <a:spLocks noChangeArrowheads="1"/>
          </p:cNvSpPr>
          <p:nvPr/>
        </p:nvSpPr>
        <p:spPr bwMode="auto">
          <a:xfrm>
            <a:off x="648869" y="3776127"/>
            <a:ext cx="994764" cy="278870"/>
          </a:xfrm>
          <a:prstGeom prst="roundRect">
            <a:avLst>
              <a:gd name="adj" fmla="val 12028"/>
            </a:avLst>
          </a:prstGeom>
          <a:solidFill>
            <a:schemeClr val="tx2"/>
          </a:solidFill>
          <a:ln w="9525" algn="ctr">
            <a:noFill/>
            <a:round/>
            <a:headEnd/>
            <a:tailEnd/>
          </a:ln>
        </p:spPr>
        <p:txBody>
          <a:bodyPr lIns="36000" tIns="36000" rIns="36000" bIns="0" anchor="ctr"/>
          <a:lstStyle/>
          <a:p>
            <a:r>
              <a:rPr lang="de-DE" sz="105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PHASE </a:t>
            </a:r>
            <a:r>
              <a:rPr lang="de-DE" sz="105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III</a:t>
            </a:r>
            <a:endParaRPr lang="de-DE" sz="105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4" name="AutoShape 4"/>
          <p:cNvSpPr>
            <a:spLocks noChangeArrowheads="1"/>
          </p:cNvSpPr>
          <p:nvPr/>
        </p:nvSpPr>
        <p:spPr bwMode="auto">
          <a:xfrm>
            <a:off x="1791877" y="3776127"/>
            <a:ext cx="2422933" cy="1000131"/>
          </a:xfrm>
          <a:prstGeom prst="roundRect">
            <a:avLst>
              <a:gd name="adj" fmla="val 12028"/>
            </a:avLst>
          </a:prstGeom>
          <a:solidFill>
            <a:schemeClr val="bg2"/>
          </a:solidFill>
          <a:ln w="9525" algn="ctr">
            <a:noFill/>
            <a:round/>
            <a:headEnd/>
            <a:tailEnd/>
          </a:ln>
        </p:spPr>
        <p:txBody>
          <a:bodyPr lIns="36000" tIns="36000" rIns="36000" bIns="0" anchor="t"/>
          <a:lstStyle/>
          <a:p>
            <a:r>
              <a:rPr lang="de-DE" sz="105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Datenauswertung</a:t>
            </a:r>
            <a:endParaRPr lang="de-DE" sz="105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5" name="AutoShape 4"/>
          <p:cNvSpPr>
            <a:spLocks noChangeArrowheads="1"/>
          </p:cNvSpPr>
          <p:nvPr/>
        </p:nvSpPr>
        <p:spPr bwMode="auto">
          <a:xfrm>
            <a:off x="1785918" y="5592562"/>
            <a:ext cx="2425179" cy="469579"/>
          </a:xfrm>
          <a:prstGeom prst="roundRect">
            <a:avLst>
              <a:gd name="adj" fmla="val 12028"/>
            </a:avLst>
          </a:prstGeom>
          <a:solidFill>
            <a:schemeClr val="bg2"/>
          </a:solidFill>
          <a:ln w="9525" algn="ctr">
            <a:noFill/>
            <a:round/>
            <a:headEnd/>
            <a:tailEnd/>
          </a:ln>
        </p:spPr>
        <p:txBody>
          <a:bodyPr lIns="36000" tIns="36000" rIns="36000" bIns="0" anchor="t"/>
          <a:lstStyle/>
          <a:p>
            <a:r>
              <a:rPr lang="de-DE" sz="105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Berichtslegung</a:t>
            </a:r>
            <a:endParaRPr lang="de-DE" sz="105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3" name="AutoShape 21"/>
          <p:cNvSpPr>
            <a:spLocks noChangeArrowheads="1"/>
          </p:cNvSpPr>
          <p:nvPr/>
        </p:nvSpPr>
        <p:spPr bwMode="auto">
          <a:xfrm>
            <a:off x="642910" y="5592563"/>
            <a:ext cx="994764" cy="278870"/>
          </a:xfrm>
          <a:prstGeom prst="roundRect">
            <a:avLst>
              <a:gd name="adj" fmla="val 12028"/>
            </a:avLst>
          </a:prstGeom>
          <a:solidFill>
            <a:schemeClr val="tx2"/>
          </a:solidFill>
          <a:ln w="9525" algn="ctr">
            <a:noFill/>
            <a:round/>
            <a:headEnd/>
            <a:tailEnd/>
          </a:ln>
        </p:spPr>
        <p:txBody>
          <a:bodyPr lIns="36000" tIns="36000" rIns="36000" bIns="0" anchor="ctr"/>
          <a:lstStyle/>
          <a:p>
            <a:r>
              <a:rPr lang="de-DE" sz="105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PHASE </a:t>
            </a:r>
            <a:r>
              <a:rPr lang="de-DE" sz="105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V</a:t>
            </a:r>
            <a:endParaRPr lang="de-DE" sz="105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2" name="Freeform 14"/>
          <p:cNvSpPr>
            <a:spLocks noChangeAspect="1"/>
          </p:cNvSpPr>
          <p:nvPr/>
        </p:nvSpPr>
        <p:spPr bwMode="auto">
          <a:xfrm rot="5400000">
            <a:off x="1427842" y="5303317"/>
            <a:ext cx="223674" cy="206725"/>
          </a:xfrm>
          <a:custGeom>
            <a:avLst/>
            <a:gdLst>
              <a:gd name="T0" fmla="*/ 87 w 2530"/>
              <a:gd name="T1" fmla="*/ 59 h 2216"/>
              <a:gd name="T2" fmla="*/ 8 w 2530"/>
              <a:gd name="T3" fmla="*/ 59 h 2216"/>
              <a:gd name="T4" fmla="*/ 0 w 2530"/>
              <a:gd name="T5" fmla="*/ 50 h 2216"/>
              <a:gd name="T6" fmla="*/ 8 w 2530"/>
              <a:gd name="T7" fmla="*/ 42 h 2216"/>
              <a:gd name="T8" fmla="*/ 8 w 2530"/>
              <a:gd name="T9" fmla="*/ 42 h 2216"/>
              <a:gd name="T10" fmla="*/ 86 w 2530"/>
              <a:gd name="T11" fmla="*/ 42 h 2216"/>
              <a:gd name="T12" fmla="*/ 60 w 2530"/>
              <a:gd name="T13" fmla="*/ 16 h 2216"/>
              <a:gd name="T14" fmla="*/ 61 w 2530"/>
              <a:gd name="T15" fmla="*/ 3 h 2216"/>
              <a:gd name="T16" fmla="*/ 73 w 2530"/>
              <a:gd name="T17" fmla="*/ 3 h 2216"/>
              <a:gd name="T18" fmla="*/ 73 w 2530"/>
              <a:gd name="T19" fmla="*/ 3 h 2216"/>
              <a:gd name="T20" fmla="*/ 113 w 2530"/>
              <a:gd name="T21" fmla="*/ 43 h 2216"/>
              <a:gd name="T22" fmla="*/ 113 w 2530"/>
              <a:gd name="T23" fmla="*/ 59 h 2216"/>
              <a:gd name="T24" fmla="*/ 72 w 2530"/>
              <a:gd name="T25" fmla="*/ 99 h 2216"/>
              <a:gd name="T26" fmla="*/ 60 w 2530"/>
              <a:gd name="T27" fmla="*/ 97 h 2216"/>
              <a:gd name="T28" fmla="*/ 60 w 2530"/>
              <a:gd name="T29" fmla="*/ 86 h 2216"/>
              <a:gd name="T30" fmla="*/ 60 w 2530"/>
              <a:gd name="T31" fmla="*/ 86 h 2216"/>
              <a:gd name="T32" fmla="*/ 87 w 2530"/>
              <a:gd name="T33" fmla="*/ 59 h 221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530"/>
              <a:gd name="T52" fmla="*/ 0 h 2216"/>
              <a:gd name="T53" fmla="*/ 2530 w 2530"/>
              <a:gd name="T54" fmla="*/ 2216 h 221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530" h="2216">
                <a:moveTo>
                  <a:pt x="1881" y="1271"/>
                </a:moveTo>
                <a:lnTo>
                  <a:pt x="175" y="1271"/>
                </a:lnTo>
                <a:cubicBezTo>
                  <a:pt x="75" y="1264"/>
                  <a:pt x="0" y="1177"/>
                  <a:pt x="7" y="1077"/>
                </a:cubicBezTo>
                <a:cubicBezTo>
                  <a:pt x="13" y="986"/>
                  <a:pt x="85" y="914"/>
                  <a:pt x="175" y="908"/>
                </a:cubicBezTo>
                <a:lnTo>
                  <a:pt x="1869" y="908"/>
                </a:lnTo>
                <a:lnTo>
                  <a:pt x="1300" y="340"/>
                </a:lnTo>
                <a:cubicBezTo>
                  <a:pt x="1230" y="256"/>
                  <a:pt x="1241" y="132"/>
                  <a:pt x="1324" y="61"/>
                </a:cubicBezTo>
                <a:cubicBezTo>
                  <a:pt x="1398" y="0"/>
                  <a:pt x="1505" y="0"/>
                  <a:pt x="1578" y="61"/>
                </a:cubicBezTo>
                <a:lnTo>
                  <a:pt x="2449" y="932"/>
                </a:lnTo>
                <a:cubicBezTo>
                  <a:pt x="2530" y="1031"/>
                  <a:pt x="2530" y="1173"/>
                  <a:pt x="2449" y="1271"/>
                </a:cubicBezTo>
                <a:lnTo>
                  <a:pt x="1566" y="2154"/>
                </a:lnTo>
                <a:cubicBezTo>
                  <a:pt x="1475" y="2216"/>
                  <a:pt x="1351" y="2193"/>
                  <a:pt x="1288" y="2102"/>
                </a:cubicBezTo>
                <a:cubicBezTo>
                  <a:pt x="1242" y="2033"/>
                  <a:pt x="1242" y="1944"/>
                  <a:pt x="1288" y="1876"/>
                </a:cubicBezTo>
                <a:lnTo>
                  <a:pt x="1881" y="1271"/>
                </a:lnTo>
                <a:close/>
              </a:path>
            </a:pathLst>
          </a:custGeom>
          <a:solidFill>
            <a:schemeClr val="tx2"/>
          </a:solidFill>
          <a:ln w="0">
            <a:noFill/>
            <a:round/>
            <a:headEnd/>
            <a:tailEnd/>
          </a:ln>
        </p:spPr>
        <p:txBody>
          <a:bodyPr rot="10800000" vert="eaVert"/>
          <a:lstStyle/>
          <a:p>
            <a:pPr>
              <a:spcBef>
                <a:spcPct val="50000"/>
              </a:spcBef>
            </a:pPr>
            <a:endParaRPr lang="en-GB" sz="1050" b="1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5" name="AutoShape 4"/>
          <p:cNvSpPr>
            <a:spLocks noChangeArrowheads="1"/>
          </p:cNvSpPr>
          <p:nvPr/>
        </p:nvSpPr>
        <p:spPr bwMode="auto">
          <a:xfrm>
            <a:off x="1791877" y="4919134"/>
            <a:ext cx="2422933" cy="500066"/>
          </a:xfrm>
          <a:prstGeom prst="roundRect">
            <a:avLst>
              <a:gd name="adj" fmla="val 12028"/>
            </a:avLst>
          </a:prstGeom>
          <a:solidFill>
            <a:schemeClr val="bg2"/>
          </a:solidFill>
          <a:ln w="9525" algn="ctr">
            <a:noFill/>
            <a:round/>
            <a:headEnd/>
            <a:tailEnd/>
          </a:ln>
        </p:spPr>
        <p:txBody>
          <a:bodyPr lIns="36000" tIns="36000" rIns="36000" bIns="0" anchor="t"/>
          <a:lstStyle/>
          <a:p>
            <a:r>
              <a:rPr lang="de-DE" sz="105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Entwicklung  von Handlungsempfehlungen</a:t>
            </a:r>
            <a:endParaRPr lang="de-DE" sz="105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6" name="AutoShape 21"/>
          <p:cNvSpPr>
            <a:spLocks noChangeArrowheads="1"/>
          </p:cNvSpPr>
          <p:nvPr/>
        </p:nvSpPr>
        <p:spPr bwMode="auto">
          <a:xfrm>
            <a:off x="648869" y="4919134"/>
            <a:ext cx="994764" cy="278870"/>
          </a:xfrm>
          <a:prstGeom prst="roundRect">
            <a:avLst>
              <a:gd name="adj" fmla="val 12028"/>
            </a:avLst>
          </a:prstGeom>
          <a:solidFill>
            <a:schemeClr val="tx2"/>
          </a:solidFill>
          <a:ln w="9525" algn="ctr">
            <a:noFill/>
            <a:round/>
            <a:headEnd/>
            <a:tailEnd/>
          </a:ln>
        </p:spPr>
        <p:txBody>
          <a:bodyPr lIns="36000" tIns="36000" rIns="36000" bIns="0" anchor="ctr"/>
          <a:lstStyle/>
          <a:p>
            <a:r>
              <a:rPr lang="de-DE" sz="105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PHASE IV</a:t>
            </a:r>
            <a:endParaRPr lang="de-DE" sz="105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8" name="AutoShape 21"/>
          <p:cNvSpPr>
            <a:spLocks noChangeArrowheads="1"/>
          </p:cNvSpPr>
          <p:nvPr/>
        </p:nvSpPr>
        <p:spPr bwMode="auto">
          <a:xfrm>
            <a:off x="648869" y="2787048"/>
            <a:ext cx="994764" cy="278870"/>
          </a:xfrm>
          <a:prstGeom prst="roundRect">
            <a:avLst>
              <a:gd name="adj" fmla="val 12028"/>
            </a:avLst>
          </a:prstGeom>
          <a:solidFill>
            <a:schemeClr val="tx2"/>
          </a:solidFill>
          <a:ln w="9525" algn="ctr">
            <a:noFill/>
            <a:round/>
            <a:headEnd/>
            <a:tailEnd/>
          </a:ln>
        </p:spPr>
        <p:txBody>
          <a:bodyPr lIns="36000" tIns="36000" rIns="36000" bIns="0" anchor="ctr"/>
          <a:lstStyle/>
          <a:p>
            <a:r>
              <a:rPr lang="de-DE" sz="105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PHASE </a:t>
            </a:r>
            <a:r>
              <a:rPr lang="de-DE" sz="105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II</a:t>
            </a:r>
            <a:endParaRPr lang="de-DE" sz="105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1" name="AutoShape 4"/>
          <p:cNvSpPr>
            <a:spLocks noChangeArrowheads="1"/>
          </p:cNvSpPr>
          <p:nvPr/>
        </p:nvSpPr>
        <p:spPr bwMode="auto">
          <a:xfrm>
            <a:off x="1791877" y="2787048"/>
            <a:ext cx="2422933" cy="836842"/>
          </a:xfrm>
          <a:prstGeom prst="roundRect">
            <a:avLst>
              <a:gd name="adj" fmla="val 12028"/>
            </a:avLst>
          </a:prstGeom>
          <a:solidFill>
            <a:schemeClr val="bg2"/>
          </a:solidFill>
          <a:ln w="9525" algn="ctr">
            <a:noFill/>
            <a:round/>
            <a:headEnd/>
            <a:tailEnd/>
          </a:ln>
        </p:spPr>
        <p:txBody>
          <a:bodyPr lIns="36000" tIns="36000" rIns="36000" bIns="0" anchor="t"/>
          <a:lstStyle/>
          <a:p>
            <a:r>
              <a:rPr lang="de-DE" sz="105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Datenerhebung</a:t>
            </a:r>
            <a:endParaRPr lang="de-DE" sz="105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9" name="Freeform 14"/>
          <p:cNvSpPr>
            <a:spLocks noChangeAspect="1"/>
          </p:cNvSpPr>
          <p:nvPr/>
        </p:nvSpPr>
        <p:spPr bwMode="auto">
          <a:xfrm rot="5400000">
            <a:off x="1428145" y="3418353"/>
            <a:ext cx="223674" cy="206120"/>
          </a:xfrm>
          <a:custGeom>
            <a:avLst/>
            <a:gdLst>
              <a:gd name="T0" fmla="*/ 87 w 2530"/>
              <a:gd name="T1" fmla="*/ 59 h 2216"/>
              <a:gd name="T2" fmla="*/ 8 w 2530"/>
              <a:gd name="T3" fmla="*/ 59 h 2216"/>
              <a:gd name="T4" fmla="*/ 0 w 2530"/>
              <a:gd name="T5" fmla="*/ 50 h 2216"/>
              <a:gd name="T6" fmla="*/ 8 w 2530"/>
              <a:gd name="T7" fmla="*/ 42 h 2216"/>
              <a:gd name="T8" fmla="*/ 8 w 2530"/>
              <a:gd name="T9" fmla="*/ 42 h 2216"/>
              <a:gd name="T10" fmla="*/ 86 w 2530"/>
              <a:gd name="T11" fmla="*/ 42 h 2216"/>
              <a:gd name="T12" fmla="*/ 60 w 2530"/>
              <a:gd name="T13" fmla="*/ 16 h 2216"/>
              <a:gd name="T14" fmla="*/ 61 w 2530"/>
              <a:gd name="T15" fmla="*/ 3 h 2216"/>
              <a:gd name="T16" fmla="*/ 73 w 2530"/>
              <a:gd name="T17" fmla="*/ 3 h 2216"/>
              <a:gd name="T18" fmla="*/ 73 w 2530"/>
              <a:gd name="T19" fmla="*/ 3 h 2216"/>
              <a:gd name="T20" fmla="*/ 113 w 2530"/>
              <a:gd name="T21" fmla="*/ 43 h 2216"/>
              <a:gd name="T22" fmla="*/ 113 w 2530"/>
              <a:gd name="T23" fmla="*/ 59 h 2216"/>
              <a:gd name="T24" fmla="*/ 72 w 2530"/>
              <a:gd name="T25" fmla="*/ 99 h 2216"/>
              <a:gd name="T26" fmla="*/ 60 w 2530"/>
              <a:gd name="T27" fmla="*/ 97 h 2216"/>
              <a:gd name="T28" fmla="*/ 60 w 2530"/>
              <a:gd name="T29" fmla="*/ 86 h 2216"/>
              <a:gd name="T30" fmla="*/ 60 w 2530"/>
              <a:gd name="T31" fmla="*/ 86 h 2216"/>
              <a:gd name="T32" fmla="*/ 87 w 2530"/>
              <a:gd name="T33" fmla="*/ 59 h 221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530"/>
              <a:gd name="T52" fmla="*/ 0 h 2216"/>
              <a:gd name="T53" fmla="*/ 2530 w 2530"/>
              <a:gd name="T54" fmla="*/ 2216 h 221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530" h="2216">
                <a:moveTo>
                  <a:pt x="1881" y="1271"/>
                </a:moveTo>
                <a:lnTo>
                  <a:pt x="175" y="1271"/>
                </a:lnTo>
                <a:cubicBezTo>
                  <a:pt x="75" y="1264"/>
                  <a:pt x="0" y="1177"/>
                  <a:pt x="7" y="1077"/>
                </a:cubicBezTo>
                <a:cubicBezTo>
                  <a:pt x="13" y="986"/>
                  <a:pt x="85" y="914"/>
                  <a:pt x="175" y="908"/>
                </a:cubicBezTo>
                <a:lnTo>
                  <a:pt x="1869" y="908"/>
                </a:lnTo>
                <a:lnTo>
                  <a:pt x="1300" y="340"/>
                </a:lnTo>
                <a:cubicBezTo>
                  <a:pt x="1230" y="256"/>
                  <a:pt x="1241" y="132"/>
                  <a:pt x="1324" y="61"/>
                </a:cubicBezTo>
                <a:cubicBezTo>
                  <a:pt x="1398" y="0"/>
                  <a:pt x="1505" y="0"/>
                  <a:pt x="1578" y="61"/>
                </a:cubicBezTo>
                <a:lnTo>
                  <a:pt x="2449" y="932"/>
                </a:lnTo>
                <a:cubicBezTo>
                  <a:pt x="2530" y="1031"/>
                  <a:pt x="2530" y="1173"/>
                  <a:pt x="2449" y="1271"/>
                </a:cubicBezTo>
                <a:lnTo>
                  <a:pt x="1566" y="2154"/>
                </a:lnTo>
                <a:cubicBezTo>
                  <a:pt x="1475" y="2216"/>
                  <a:pt x="1351" y="2193"/>
                  <a:pt x="1288" y="2102"/>
                </a:cubicBezTo>
                <a:cubicBezTo>
                  <a:pt x="1242" y="2033"/>
                  <a:pt x="1242" y="1944"/>
                  <a:pt x="1288" y="1876"/>
                </a:cubicBezTo>
                <a:lnTo>
                  <a:pt x="1881" y="1271"/>
                </a:lnTo>
                <a:close/>
              </a:path>
            </a:pathLst>
          </a:custGeom>
          <a:solidFill>
            <a:schemeClr val="tx2"/>
          </a:solidFill>
          <a:ln w="0">
            <a:noFill/>
            <a:round/>
            <a:headEnd/>
            <a:tailEnd/>
          </a:ln>
        </p:spPr>
        <p:txBody>
          <a:bodyPr rot="10800000" vert="eaVert"/>
          <a:lstStyle/>
          <a:p>
            <a:pPr>
              <a:spcBef>
                <a:spcPct val="50000"/>
              </a:spcBef>
            </a:pPr>
            <a:endParaRPr lang="en-GB" sz="105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7" name="Freeform 14"/>
          <p:cNvSpPr>
            <a:spLocks noChangeAspect="1"/>
          </p:cNvSpPr>
          <p:nvPr/>
        </p:nvSpPr>
        <p:spPr bwMode="auto">
          <a:xfrm rot="5400000">
            <a:off x="1428145" y="2418221"/>
            <a:ext cx="223674" cy="206120"/>
          </a:xfrm>
          <a:custGeom>
            <a:avLst/>
            <a:gdLst>
              <a:gd name="T0" fmla="*/ 87 w 2530"/>
              <a:gd name="T1" fmla="*/ 59 h 2216"/>
              <a:gd name="T2" fmla="*/ 8 w 2530"/>
              <a:gd name="T3" fmla="*/ 59 h 2216"/>
              <a:gd name="T4" fmla="*/ 0 w 2530"/>
              <a:gd name="T5" fmla="*/ 50 h 2216"/>
              <a:gd name="T6" fmla="*/ 8 w 2530"/>
              <a:gd name="T7" fmla="*/ 42 h 2216"/>
              <a:gd name="T8" fmla="*/ 8 w 2530"/>
              <a:gd name="T9" fmla="*/ 42 h 2216"/>
              <a:gd name="T10" fmla="*/ 86 w 2530"/>
              <a:gd name="T11" fmla="*/ 42 h 2216"/>
              <a:gd name="T12" fmla="*/ 60 w 2530"/>
              <a:gd name="T13" fmla="*/ 16 h 2216"/>
              <a:gd name="T14" fmla="*/ 61 w 2530"/>
              <a:gd name="T15" fmla="*/ 3 h 2216"/>
              <a:gd name="T16" fmla="*/ 73 w 2530"/>
              <a:gd name="T17" fmla="*/ 3 h 2216"/>
              <a:gd name="T18" fmla="*/ 73 w 2530"/>
              <a:gd name="T19" fmla="*/ 3 h 2216"/>
              <a:gd name="T20" fmla="*/ 113 w 2530"/>
              <a:gd name="T21" fmla="*/ 43 h 2216"/>
              <a:gd name="T22" fmla="*/ 113 w 2530"/>
              <a:gd name="T23" fmla="*/ 59 h 2216"/>
              <a:gd name="T24" fmla="*/ 72 w 2530"/>
              <a:gd name="T25" fmla="*/ 99 h 2216"/>
              <a:gd name="T26" fmla="*/ 60 w 2530"/>
              <a:gd name="T27" fmla="*/ 97 h 2216"/>
              <a:gd name="T28" fmla="*/ 60 w 2530"/>
              <a:gd name="T29" fmla="*/ 86 h 2216"/>
              <a:gd name="T30" fmla="*/ 60 w 2530"/>
              <a:gd name="T31" fmla="*/ 86 h 2216"/>
              <a:gd name="T32" fmla="*/ 87 w 2530"/>
              <a:gd name="T33" fmla="*/ 59 h 221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530"/>
              <a:gd name="T52" fmla="*/ 0 h 2216"/>
              <a:gd name="T53" fmla="*/ 2530 w 2530"/>
              <a:gd name="T54" fmla="*/ 2216 h 221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530" h="2216">
                <a:moveTo>
                  <a:pt x="1881" y="1271"/>
                </a:moveTo>
                <a:lnTo>
                  <a:pt x="175" y="1271"/>
                </a:lnTo>
                <a:cubicBezTo>
                  <a:pt x="75" y="1264"/>
                  <a:pt x="0" y="1177"/>
                  <a:pt x="7" y="1077"/>
                </a:cubicBezTo>
                <a:cubicBezTo>
                  <a:pt x="13" y="986"/>
                  <a:pt x="85" y="914"/>
                  <a:pt x="175" y="908"/>
                </a:cubicBezTo>
                <a:lnTo>
                  <a:pt x="1869" y="908"/>
                </a:lnTo>
                <a:lnTo>
                  <a:pt x="1300" y="340"/>
                </a:lnTo>
                <a:cubicBezTo>
                  <a:pt x="1230" y="256"/>
                  <a:pt x="1241" y="132"/>
                  <a:pt x="1324" y="61"/>
                </a:cubicBezTo>
                <a:cubicBezTo>
                  <a:pt x="1398" y="0"/>
                  <a:pt x="1505" y="0"/>
                  <a:pt x="1578" y="61"/>
                </a:cubicBezTo>
                <a:lnTo>
                  <a:pt x="2449" y="932"/>
                </a:lnTo>
                <a:cubicBezTo>
                  <a:pt x="2530" y="1031"/>
                  <a:pt x="2530" y="1173"/>
                  <a:pt x="2449" y="1271"/>
                </a:cubicBezTo>
                <a:lnTo>
                  <a:pt x="1566" y="2154"/>
                </a:lnTo>
                <a:cubicBezTo>
                  <a:pt x="1475" y="2216"/>
                  <a:pt x="1351" y="2193"/>
                  <a:pt x="1288" y="2102"/>
                </a:cubicBezTo>
                <a:cubicBezTo>
                  <a:pt x="1242" y="2033"/>
                  <a:pt x="1242" y="1944"/>
                  <a:pt x="1288" y="1876"/>
                </a:cubicBezTo>
                <a:lnTo>
                  <a:pt x="1881" y="1271"/>
                </a:lnTo>
                <a:close/>
              </a:path>
            </a:pathLst>
          </a:custGeom>
          <a:solidFill>
            <a:schemeClr val="tx2"/>
          </a:solidFill>
          <a:ln w="0">
            <a:noFill/>
            <a:round/>
            <a:headEnd/>
            <a:tailEnd/>
          </a:ln>
        </p:spPr>
        <p:txBody>
          <a:bodyPr rot="10800000" vert="eaVert"/>
          <a:lstStyle/>
          <a:p>
            <a:pPr>
              <a:spcBef>
                <a:spcPct val="50000"/>
              </a:spcBef>
            </a:pPr>
            <a:endParaRPr lang="en-GB" sz="105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8" name="Freeform 14"/>
          <p:cNvSpPr>
            <a:spLocks noChangeAspect="1"/>
          </p:cNvSpPr>
          <p:nvPr/>
        </p:nvSpPr>
        <p:spPr bwMode="auto">
          <a:xfrm rot="5400000">
            <a:off x="1439325" y="4559541"/>
            <a:ext cx="201314" cy="206120"/>
          </a:xfrm>
          <a:custGeom>
            <a:avLst/>
            <a:gdLst>
              <a:gd name="T0" fmla="*/ 87 w 2530"/>
              <a:gd name="T1" fmla="*/ 59 h 2216"/>
              <a:gd name="T2" fmla="*/ 8 w 2530"/>
              <a:gd name="T3" fmla="*/ 59 h 2216"/>
              <a:gd name="T4" fmla="*/ 0 w 2530"/>
              <a:gd name="T5" fmla="*/ 50 h 2216"/>
              <a:gd name="T6" fmla="*/ 8 w 2530"/>
              <a:gd name="T7" fmla="*/ 42 h 2216"/>
              <a:gd name="T8" fmla="*/ 8 w 2530"/>
              <a:gd name="T9" fmla="*/ 42 h 2216"/>
              <a:gd name="T10" fmla="*/ 86 w 2530"/>
              <a:gd name="T11" fmla="*/ 42 h 2216"/>
              <a:gd name="T12" fmla="*/ 60 w 2530"/>
              <a:gd name="T13" fmla="*/ 16 h 2216"/>
              <a:gd name="T14" fmla="*/ 61 w 2530"/>
              <a:gd name="T15" fmla="*/ 3 h 2216"/>
              <a:gd name="T16" fmla="*/ 73 w 2530"/>
              <a:gd name="T17" fmla="*/ 3 h 2216"/>
              <a:gd name="T18" fmla="*/ 73 w 2530"/>
              <a:gd name="T19" fmla="*/ 3 h 2216"/>
              <a:gd name="T20" fmla="*/ 113 w 2530"/>
              <a:gd name="T21" fmla="*/ 43 h 2216"/>
              <a:gd name="T22" fmla="*/ 113 w 2530"/>
              <a:gd name="T23" fmla="*/ 59 h 2216"/>
              <a:gd name="T24" fmla="*/ 72 w 2530"/>
              <a:gd name="T25" fmla="*/ 99 h 2216"/>
              <a:gd name="T26" fmla="*/ 60 w 2530"/>
              <a:gd name="T27" fmla="*/ 97 h 2216"/>
              <a:gd name="T28" fmla="*/ 60 w 2530"/>
              <a:gd name="T29" fmla="*/ 86 h 2216"/>
              <a:gd name="T30" fmla="*/ 60 w 2530"/>
              <a:gd name="T31" fmla="*/ 86 h 2216"/>
              <a:gd name="T32" fmla="*/ 87 w 2530"/>
              <a:gd name="T33" fmla="*/ 59 h 221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530"/>
              <a:gd name="T52" fmla="*/ 0 h 2216"/>
              <a:gd name="T53" fmla="*/ 2530 w 2530"/>
              <a:gd name="T54" fmla="*/ 2216 h 221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530" h="2216">
                <a:moveTo>
                  <a:pt x="1881" y="1271"/>
                </a:moveTo>
                <a:lnTo>
                  <a:pt x="175" y="1271"/>
                </a:lnTo>
                <a:cubicBezTo>
                  <a:pt x="75" y="1264"/>
                  <a:pt x="0" y="1177"/>
                  <a:pt x="7" y="1077"/>
                </a:cubicBezTo>
                <a:cubicBezTo>
                  <a:pt x="13" y="986"/>
                  <a:pt x="85" y="914"/>
                  <a:pt x="175" y="908"/>
                </a:cubicBezTo>
                <a:lnTo>
                  <a:pt x="1869" y="908"/>
                </a:lnTo>
                <a:lnTo>
                  <a:pt x="1300" y="340"/>
                </a:lnTo>
                <a:cubicBezTo>
                  <a:pt x="1230" y="256"/>
                  <a:pt x="1241" y="132"/>
                  <a:pt x="1324" y="61"/>
                </a:cubicBezTo>
                <a:cubicBezTo>
                  <a:pt x="1398" y="0"/>
                  <a:pt x="1505" y="0"/>
                  <a:pt x="1578" y="61"/>
                </a:cubicBezTo>
                <a:lnTo>
                  <a:pt x="2449" y="932"/>
                </a:lnTo>
                <a:cubicBezTo>
                  <a:pt x="2530" y="1031"/>
                  <a:pt x="2530" y="1173"/>
                  <a:pt x="2449" y="1271"/>
                </a:cubicBezTo>
                <a:lnTo>
                  <a:pt x="1566" y="2154"/>
                </a:lnTo>
                <a:cubicBezTo>
                  <a:pt x="1475" y="2216"/>
                  <a:pt x="1351" y="2193"/>
                  <a:pt x="1288" y="2102"/>
                </a:cubicBezTo>
                <a:cubicBezTo>
                  <a:pt x="1242" y="2033"/>
                  <a:pt x="1242" y="1944"/>
                  <a:pt x="1288" y="1876"/>
                </a:cubicBezTo>
                <a:lnTo>
                  <a:pt x="1881" y="1271"/>
                </a:lnTo>
                <a:close/>
              </a:path>
            </a:pathLst>
          </a:custGeom>
          <a:solidFill>
            <a:schemeClr val="tx2"/>
          </a:solidFill>
          <a:ln w="0">
            <a:noFill/>
            <a:round/>
            <a:headEnd/>
            <a:tailEnd/>
          </a:ln>
        </p:spPr>
        <p:txBody>
          <a:bodyPr rot="10800000" vert="eaVert"/>
          <a:lstStyle/>
          <a:p>
            <a:pPr>
              <a:spcBef>
                <a:spcPct val="50000"/>
              </a:spcBef>
            </a:pPr>
            <a:endParaRPr lang="en-GB" sz="105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6" name="AutoShape 4"/>
          <p:cNvSpPr>
            <a:spLocks noChangeArrowheads="1"/>
          </p:cNvSpPr>
          <p:nvPr/>
        </p:nvSpPr>
        <p:spPr bwMode="auto">
          <a:xfrm>
            <a:off x="4863714" y="2021643"/>
            <a:ext cx="2922999" cy="602115"/>
          </a:xfrm>
          <a:prstGeom prst="roundRect">
            <a:avLst>
              <a:gd name="adj" fmla="val 12028"/>
            </a:avLst>
          </a:prstGeom>
          <a:solidFill>
            <a:schemeClr val="bg1"/>
          </a:solidFill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 lIns="36000" tIns="36000" rIns="36000" bIns="0" anchor="t"/>
          <a:lstStyle/>
          <a:p>
            <a:r>
              <a:rPr lang="de-DE" sz="105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Erstes </a:t>
            </a:r>
            <a:r>
              <a:rPr lang="de-DE" sz="1050" dirty="0" smtClean="0"/>
              <a:t>Verständnis von Nutzung, Strukturen und Arbeitsweisen der EA </a:t>
            </a:r>
            <a:r>
              <a:rPr lang="de-DE" sz="105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und  Entwicklung Analyseraster</a:t>
            </a:r>
            <a:endParaRPr lang="de-DE" sz="105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0" name="AutoShape 4"/>
          <p:cNvSpPr>
            <a:spLocks noChangeArrowheads="1"/>
          </p:cNvSpPr>
          <p:nvPr/>
        </p:nvSpPr>
        <p:spPr bwMode="auto">
          <a:xfrm>
            <a:off x="4863714" y="1347794"/>
            <a:ext cx="2922999" cy="561584"/>
          </a:xfrm>
          <a:prstGeom prst="roundRect">
            <a:avLst>
              <a:gd name="adj" fmla="val 12028"/>
            </a:avLst>
          </a:prstGeom>
          <a:solidFill>
            <a:schemeClr val="bg1"/>
          </a:solidFill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 lIns="36000" tIns="36000" rIns="36000" bIns="0" anchor="t"/>
          <a:lstStyle/>
          <a:p>
            <a:r>
              <a:rPr lang="de-DE" sz="105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Projektfeinplanung und Initiierung eines interaktiven Prozesses</a:t>
            </a:r>
            <a:endParaRPr lang="de-DE" sz="105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7" name="AutoShape 4"/>
          <p:cNvSpPr>
            <a:spLocks noChangeArrowheads="1"/>
          </p:cNvSpPr>
          <p:nvPr/>
        </p:nvSpPr>
        <p:spPr bwMode="auto">
          <a:xfrm>
            <a:off x="4863714" y="3776127"/>
            <a:ext cx="2922999" cy="1000131"/>
          </a:xfrm>
          <a:prstGeom prst="roundRect">
            <a:avLst>
              <a:gd name="adj" fmla="val 12028"/>
            </a:avLst>
          </a:prstGeom>
          <a:solidFill>
            <a:schemeClr val="bg1"/>
          </a:solidFill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 lIns="36000" tIns="36000" rIns="36000" bIns="0" anchor="t"/>
          <a:lstStyle/>
          <a:p>
            <a:r>
              <a:rPr lang="de-DE" sz="105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Bewertung der bestehenden Aufgabenverteilung und Identifizierung von Optimierungspotential bestehender Strukturen, Prozesse, Kooperationen und Öffentlichkeitsarbeit</a:t>
            </a:r>
            <a:endParaRPr lang="de-DE" sz="105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0" name="AutoShape 4"/>
          <p:cNvSpPr>
            <a:spLocks noChangeArrowheads="1"/>
          </p:cNvSpPr>
          <p:nvPr/>
        </p:nvSpPr>
        <p:spPr bwMode="auto">
          <a:xfrm>
            <a:off x="4857755" y="5592562"/>
            <a:ext cx="2925708" cy="469579"/>
          </a:xfrm>
          <a:prstGeom prst="roundRect">
            <a:avLst>
              <a:gd name="adj" fmla="val 12028"/>
            </a:avLst>
          </a:prstGeom>
          <a:solidFill>
            <a:schemeClr val="bg1"/>
          </a:solidFill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 lIns="36000" tIns="36000" rIns="36000" bIns="0" anchor="t"/>
          <a:lstStyle/>
          <a:p>
            <a:r>
              <a:rPr lang="de-DE" sz="105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Zusammenfassung, Konklusion und Abschluss der Evaluation</a:t>
            </a:r>
            <a:endParaRPr lang="de-DE" sz="105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1" name="AutoShape 4"/>
          <p:cNvSpPr>
            <a:spLocks noChangeArrowheads="1"/>
          </p:cNvSpPr>
          <p:nvPr/>
        </p:nvSpPr>
        <p:spPr bwMode="auto">
          <a:xfrm>
            <a:off x="4863714" y="4919134"/>
            <a:ext cx="2922999" cy="500066"/>
          </a:xfrm>
          <a:prstGeom prst="roundRect">
            <a:avLst>
              <a:gd name="adj" fmla="val 12028"/>
            </a:avLst>
          </a:prstGeom>
          <a:solidFill>
            <a:schemeClr val="bg1"/>
          </a:solidFill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 lIns="36000" tIns="36000" rIns="36000" bIns="0" anchor="t"/>
          <a:lstStyle/>
          <a:p>
            <a:r>
              <a:rPr lang="de-DE" sz="105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Aufzeigen von zukünftigen Handlungsoptionen</a:t>
            </a:r>
            <a:endParaRPr lang="de-DE" sz="105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2" name="AutoShape 4"/>
          <p:cNvSpPr>
            <a:spLocks noChangeArrowheads="1"/>
          </p:cNvSpPr>
          <p:nvPr/>
        </p:nvSpPr>
        <p:spPr bwMode="auto">
          <a:xfrm>
            <a:off x="4863714" y="2787048"/>
            <a:ext cx="2922999" cy="836842"/>
          </a:xfrm>
          <a:prstGeom prst="roundRect">
            <a:avLst>
              <a:gd name="adj" fmla="val 12028"/>
            </a:avLst>
          </a:prstGeom>
          <a:solidFill>
            <a:schemeClr val="bg1"/>
          </a:solidFill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 lIns="36000" tIns="36000" rIns="36000" bIns="0" anchor="t"/>
          <a:lstStyle/>
          <a:p>
            <a:r>
              <a:rPr lang="de-DE" sz="105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Erhalt eines Gesamtüberblicks zu Strukturen / Ausstattung / Kooperation, Prozesse und Verfahren, Kontakte und Kundenzufriedenheit</a:t>
            </a:r>
            <a:endParaRPr lang="de-DE" sz="105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4" name="AutoShape 6"/>
          <p:cNvSpPr>
            <a:spLocks noChangeArrowheads="1"/>
          </p:cNvSpPr>
          <p:nvPr/>
        </p:nvSpPr>
        <p:spPr bwMode="auto">
          <a:xfrm rot="5400000">
            <a:off x="4296570" y="1419632"/>
            <a:ext cx="479423" cy="357190"/>
          </a:xfrm>
          <a:prstGeom prst="triangle">
            <a:avLst>
              <a:gd name="adj" fmla="val 50000"/>
            </a:avLst>
          </a:prstGeom>
          <a:solidFill>
            <a:schemeClr val="tx2"/>
          </a:solidFill>
          <a:ln w="222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rot="10800000" vert="eaVert" wrap="none" anchor="ctr"/>
          <a:lstStyle/>
          <a:p>
            <a:pPr algn="ctr"/>
            <a:endParaRPr lang="en-US" sz="1050"/>
          </a:p>
        </p:txBody>
      </p:sp>
      <p:sp>
        <p:nvSpPr>
          <p:cNvPr id="38" name="AutoShape 6"/>
          <p:cNvSpPr>
            <a:spLocks noChangeArrowheads="1"/>
          </p:cNvSpPr>
          <p:nvPr/>
        </p:nvSpPr>
        <p:spPr bwMode="auto">
          <a:xfrm rot="5400000">
            <a:off x="4296571" y="2134013"/>
            <a:ext cx="479423" cy="357190"/>
          </a:xfrm>
          <a:prstGeom prst="triangle">
            <a:avLst>
              <a:gd name="adj" fmla="val 50000"/>
            </a:avLst>
          </a:prstGeom>
          <a:solidFill>
            <a:schemeClr val="tx2"/>
          </a:solidFill>
          <a:ln w="222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rot="10800000" vert="eaVert" wrap="none" anchor="ctr"/>
          <a:lstStyle/>
          <a:p>
            <a:pPr algn="ctr"/>
            <a:endParaRPr lang="en-US" sz="1050"/>
          </a:p>
        </p:txBody>
      </p:sp>
      <p:sp>
        <p:nvSpPr>
          <p:cNvPr id="51" name="AutoShape 6"/>
          <p:cNvSpPr>
            <a:spLocks noChangeArrowheads="1"/>
          </p:cNvSpPr>
          <p:nvPr/>
        </p:nvSpPr>
        <p:spPr bwMode="auto">
          <a:xfrm rot="5400000">
            <a:off x="4296572" y="3042065"/>
            <a:ext cx="479423" cy="357190"/>
          </a:xfrm>
          <a:prstGeom prst="triangle">
            <a:avLst>
              <a:gd name="adj" fmla="val 50000"/>
            </a:avLst>
          </a:prstGeom>
          <a:solidFill>
            <a:schemeClr val="tx2"/>
          </a:solidFill>
          <a:ln w="222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rot="10800000" vert="eaVert" wrap="none" anchor="ctr"/>
          <a:lstStyle/>
          <a:p>
            <a:pPr algn="ctr"/>
            <a:endParaRPr lang="en-US" sz="1050"/>
          </a:p>
        </p:txBody>
      </p:sp>
      <p:sp>
        <p:nvSpPr>
          <p:cNvPr id="52" name="AutoShape 6"/>
          <p:cNvSpPr>
            <a:spLocks noChangeArrowheads="1"/>
          </p:cNvSpPr>
          <p:nvPr/>
        </p:nvSpPr>
        <p:spPr bwMode="auto">
          <a:xfrm rot="5400000">
            <a:off x="4296573" y="4072199"/>
            <a:ext cx="479423" cy="357190"/>
          </a:xfrm>
          <a:prstGeom prst="triangle">
            <a:avLst>
              <a:gd name="adj" fmla="val 50000"/>
            </a:avLst>
          </a:prstGeom>
          <a:solidFill>
            <a:schemeClr val="tx2"/>
          </a:solidFill>
          <a:ln w="222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rot="10800000" vert="eaVert" wrap="none" anchor="ctr"/>
          <a:lstStyle/>
          <a:p>
            <a:pPr algn="ctr"/>
            <a:endParaRPr lang="en-US" sz="1050"/>
          </a:p>
        </p:txBody>
      </p:sp>
      <p:sp>
        <p:nvSpPr>
          <p:cNvPr id="53" name="AutoShape 6"/>
          <p:cNvSpPr>
            <a:spLocks noChangeArrowheads="1"/>
          </p:cNvSpPr>
          <p:nvPr/>
        </p:nvSpPr>
        <p:spPr bwMode="auto">
          <a:xfrm rot="5400000">
            <a:off x="4296574" y="4980251"/>
            <a:ext cx="479423" cy="357190"/>
          </a:xfrm>
          <a:prstGeom prst="triangle">
            <a:avLst>
              <a:gd name="adj" fmla="val 50000"/>
            </a:avLst>
          </a:prstGeom>
          <a:solidFill>
            <a:schemeClr val="tx2"/>
          </a:solidFill>
          <a:ln w="222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rot="10800000" vert="eaVert" wrap="none" anchor="ctr"/>
          <a:lstStyle/>
          <a:p>
            <a:pPr algn="ctr"/>
            <a:endParaRPr lang="en-US" sz="1050"/>
          </a:p>
        </p:txBody>
      </p:sp>
      <p:sp>
        <p:nvSpPr>
          <p:cNvPr id="54" name="AutoShape 6"/>
          <p:cNvSpPr>
            <a:spLocks noChangeArrowheads="1"/>
          </p:cNvSpPr>
          <p:nvPr/>
        </p:nvSpPr>
        <p:spPr bwMode="auto">
          <a:xfrm rot="5400000">
            <a:off x="4296575" y="5643835"/>
            <a:ext cx="479423" cy="357190"/>
          </a:xfrm>
          <a:prstGeom prst="triangle">
            <a:avLst>
              <a:gd name="adj" fmla="val 50000"/>
            </a:avLst>
          </a:prstGeom>
          <a:solidFill>
            <a:schemeClr val="tx2"/>
          </a:solidFill>
          <a:ln w="222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rot="10800000" vert="eaVert" wrap="none" anchor="ctr"/>
          <a:lstStyle/>
          <a:p>
            <a:pPr algn="ctr"/>
            <a:endParaRPr lang="en-US" sz="1050"/>
          </a:p>
        </p:txBody>
      </p:sp>
      <p:sp>
        <p:nvSpPr>
          <p:cNvPr id="55" name="Title 6"/>
          <p:cNvSpPr txBox="1">
            <a:spLocks/>
          </p:cNvSpPr>
          <p:nvPr/>
        </p:nvSpPr>
        <p:spPr>
          <a:xfrm>
            <a:off x="617538" y="357166"/>
            <a:ext cx="7883552" cy="756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1800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eaLnBrk="0" hangingPunct="0">
              <a:tabLst>
                <a:tab pos="6994525" algn="l"/>
              </a:tabLst>
              <a:defRPr/>
            </a:pPr>
            <a:r>
              <a:rPr lang="de-DE" sz="2400" b="1" dirty="0" smtClean="0">
                <a:solidFill>
                  <a:schemeClr val="tx2"/>
                </a:solidFill>
                <a:cs typeface="ＭＳ Ｐゴシック" pitchFamily="-111" charset="-128"/>
              </a:rPr>
              <a:t>PROJEKTDESIGN UND METHODISCHES VORGEHEN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Verdana" pitchFamily="34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56" name="Down Arrow 55"/>
          <p:cNvSpPr/>
          <p:nvPr/>
        </p:nvSpPr>
        <p:spPr>
          <a:xfrm>
            <a:off x="7929586" y="1419232"/>
            <a:ext cx="500034" cy="4572032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001024" y="357166"/>
            <a:ext cx="615553" cy="492922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de-DE" sz="1000" dirty="0" smtClean="0">
                <a:solidFill>
                  <a:schemeClr val="bg1"/>
                </a:solidFill>
              </a:rPr>
              <a:t>Projektmanagement  und  Zwischenberichte</a:t>
            </a:r>
            <a:endParaRPr lang="en-US" sz="1000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9" name="bmkFld3AddDate"/>
          <p:cNvSpPr txBox="1">
            <a:spLocks noChangeArrowheads="1"/>
          </p:cNvSpPr>
          <p:nvPr/>
        </p:nvSpPr>
        <p:spPr bwMode="auto">
          <a:xfrm>
            <a:off x="4570413" y="6261122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r>
              <a:rPr lang="da-DK" sz="800" cap="all" dirty="0" smtClean="0"/>
              <a:t>25.01.2011</a:t>
            </a:r>
          </a:p>
        </p:txBody>
      </p:sp>
      <p:sp>
        <p:nvSpPr>
          <p:cNvPr id="60" name="bmkFld3AddPresentationTitle"/>
          <p:cNvSpPr txBox="1">
            <a:spLocks noChangeArrowheads="1"/>
          </p:cNvSpPr>
          <p:nvPr/>
        </p:nvSpPr>
        <p:spPr bwMode="auto">
          <a:xfrm>
            <a:off x="4570413" y="6413522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r>
              <a:rPr lang="de-DE" sz="800" cap="all" baseline="0" dirty="0" smtClean="0"/>
              <a:t>Evaluation der Verortungsentscheidung der EA in </a:t>
            </a:r>
            <a:r>
              <a:rPr lang="de-DE" sz="800" cap="all" baseline="0" dirty="0" err="1" smtClean="0"/>
              <a:t>Nds</a:t>
            </a:r>
            <a:endParaRPr lang="da-DK" sz="800" cap="all" baseline="0" dirty="0"/>
          </a:p>
        </p:txBody>
      </p:sp>
      <p:sp>
        <p:nvSpPr>
          <p:cNvPr id="61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524406" y="6416697"/>
            <a:ext cx="360000" cy="15557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fld id="{31421AFA-3AE7-4CEA-BC9B-447859BED57B}" type="slidenum">
              <a:rPr lang="en-US"/>
              <a:pPr/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/>
          <p:cNvSpPr txBox="1"/>
          <p:nvPr/>
        </p:nvSpPr>
        <p:spPr bwMode="auto">
          <a:xfrm>
            <a:off x="500034" y="2802222"/>
            <a:ext cx="8072494" cy="2269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600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12700" indent="-25400" eaLnBrk="0" hangingPunct="0">
              <a:lnSpc>
                <a:spcPts val="2163"/>
              </a:lnSpc>
              <a:spcAft>
                <a:spcPts val="1500"/>
              </a:spcAft>
              <a:buFont typeface="Arial" pitchFamily="34" charset="0"/>
              <a:buChar char="•"/>
              <a:tabLst>
                <a:tab pos="142875" algn="l"/>
              </a:tabLst>
            </a:pPr>
            <a:r>
              <a:rPr lang="de-DE" sz="1600" dirty="0" smtClean="0"/>
              <a:t> Abstimmungsgespräch mit der Begleitgruppe</a:t>
            </a:r>
          </a:p>
          <a:p>
            <a:pPr marL="180975" indent="-180975" eaLnBrk="0" hangingPunct="0">
              <a:lnSpc>
                <a:spcPts val="2163"/>
              </a:lnSpc>
              <a:spcAft>
                <a:spcPts val="1500"/>
              </a:spcAft>
              <a:buFont typeface="Arial" pitchFamily="34" charset="0"/>
              <a:buChar char="•"/>
              <a:tabLst>
                <a:tab pos="152400" algn="l"/>
              </a:tabLst>
            </a:pPr>
            <a:r>
              <a:rPr lang="de-DE" sz="1600" b="1" dirty="0" smtClean="0">
                <a:latin typeface="Verdana"/>
              </a:rPr>
              <a:t>Auftaktsitzung mit allen 55 EA </a:t>
            </a:r>
            <a:r>
              <a:rPr lang="de-DE" sz="1600" dirty="0" smtClean="0">
                <a:latin typeface="Verdana"/>
              </a:rPr>
              <a:t>zur Erläuterung des Vorgehens, Zeitplan 	und Unterstützungsbedarfs</a:t>
            </a:r>
          </a:p>
          <a:p>
            <a:pPr marL="12700" indent="-25400" eaLnBrk="0" hangingPunct="0">
              <a:lnSpc>
                <a:spcPts val="2163"/>
              </a:lnSpc>
              <a:spcAft>
                <a:spcPts val="1500"/>
              </a:spcAft>
              <a:buFont typeface="Arial" pitchFamily="34" charset="0"/>
              <a:buChar char="•"/>
              <a:tabLst>
                <a:tab pos="152400" algn="l"/>
              </a:tabLst>
            </a:pPr>
            <a:r>
              <a:rPr lang="de-DE" sz="1600" dirty="0" smtClean="0"/>
              <a:t> Detaillierte Feinplanung der einzelnen Aufgabenkomplexe und ihres 	jeweiligen zeitlichen Rahmens als Grundlage für den weiteren Projektverlauf</a:t>
            </a:r>
          </a:p>
          <a:p>
            <a:pPr marL="12700" indent="-25400" eaLnBrk="0" hangingPunct="0">
              <a:lnSpc>
                <a:spcPts val="2163"/>
              </a:lnSpc>
              <a:spcAft>
                <a:spcPts val="1500"/>
              </a:spcAft>
              <a:buFont typeface="Arial" pitchFamily="34" charset="0"/>
              <a:buChar char="•"/>
              <a:tabLst>
                <a:tab pos="152400" algn="l"/>
              </a:tabLst>
            </a:pPr>
            <a:endParaRPr lang="en-US" sz="1600" dirty="0" smtClean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524406" y="6283325"/>
            <a:ext cx="360000" cy="15557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fld id="{31421AFA-3AE7-4CEA-BC9B-447859BED57B}" type="slidenum">
              <a:rPr lang="en-US"/>
              <a:pPr/>
              <a:t>8</a:t>
            </a:fld>
            <a:endParaRPr lang="en-US" dirty="0"/>
          </a:p>
        </p:txBody>
      </p:sp>
      <p:sp>
        <p:nvSpPr>
          <p:cNvPr id="10" name="Title 6"/>
          <p:cNvSpPr>
            <a:spLocks noGrp="1"/>
          </p:cNvSpPr>
          <p:nvPr>
            <p:ph type="title"/>
          </p:nvPr>
        </p:nvSpPr>
        <p:spPr>
          <a:xfrm>
            <a:off x="617538" y="452438"/>
            <a:ext cx="8526462" cy="1126171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1800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de-DE" cap="none" dirty="0" smtClean="0">
                <a:latin typeface="Verdana" pitchFamily="34" charset="0"/>
              </a:rPr>
              <a:t>DIE PROJEKTETABLIERUNG LEGT DIE GRUNDLAGE FÜR EINEN INTERAKTIVEN PROZESS</a:t>
            </a:r>
            <a:endParaRPr lang="de-DE" cap="none" dirty="0">
              <a:latin typeface="Verdana" pitchFamily="34" charset="0"/>
            </a:endParaRPr>
          </a:p>
        </p:txBody>
      </p:sp>
      <p:sp>
        <p:nvSpPr>
          <p:cNvPr id="16" name="bmkFld3AddDate"/>
          <p:cNvSpPr txBox="1">
            <a:spLocks noChangeArrowheads="1"/>
          </p:cNvSpPr>
          <p:nvPr/>
        </p:nvSpPr>
        <p:spPr bwMode="auto">
          <a:xfrm>
            <a:off x="4570413" y="61277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r>
              <a:rPr lang="da-DK" sz="800" cap="all" dirty="0" smtClean="0"/>
              <a:t>25.01.2011</a:t>
            </a:r>
          </a:p>
        </p:txBody>
      </p:sp>
      <p:sp>
        <p:nvSpPr>
          <p:cNvPr id="17" name="bmkFld3AddPresentationTitle"/>
          <p:cNvSpPr txBox="1">
            <a:spLocks noChangeArrowheads="1"/>
          </p:cNvSpPr>
          <p:nvPr/>
        </p:nvSpPr>
        <p:spPr bwMode="auto">
          <a:xfrm>
            <a:off x="4570413" y="62801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r>
              <a:rPr lang="de-DE" sz="800" cap="all" baseline="0" dirty="0" smtClean="0"/>
              <a:t>Evaluation der Verortungsentscheidung der EA in </a:t>
            </a:r>
            <a:r>
              <a:rPr lang="de-DE" sz="800" cap="all" baseline="0" dirty="0" err="1" smtClean="0"/>
              <a:t>Nds</a:t>
            </a:r>
            <a:endParaRPr lang="da-DK" sz="800" cap="all" baseline="0" dirty="0"/>
          </a:p>
        </p:txBody>
      </p:sp>
      <p:sp>
        <p:nvSpPr>
          <p:cNvPr id="11" name="AutoShape 21"/>
          <p:cNvSpPr>
            <a:spLocks noChangeArrowheads="1"/>
          </p:cNvSpPr>
          <p:nvPr/>
        </p:nvSpPr>
        <p:spPr bwMode="auto">
          <a:xfrm>
            <a:off x="648869" y="1802650"/>
            <a:ext cx="994764" cy="278870"/>
          </a:xfrm>
          <a:prstGeom prst="roundRect">
            <a:avLst>
              <a:gd name="adj" fmla="val 12028"/>
            </a:avLst>
          </a:prstGeom>
          <a:solidFill>
            <a:schemeClr val="tx2"/>
          </a:solidFill>
          <a:ln w="9525" algn="ctr">
            <a:noFill/>
            <a:round/>
            <a:headEnd/>
            <a:tailEnd/>
          </a:ln>
        </p:spPr>
        <p:txBody>
          <a:bodyPr lIns="36000" tIns="36000" rIns="36000" bIns="0" anchor="ctr"/>
          <a:lstStyle/>
          <a:p>
            <a:r>
              <a:rPr lang="de-DE" sz="105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PHASE 0</a:t>
            </a:r>
            <a:endParaRPr lang="de-DE" sz="105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8" name="AutoShape 4"/>
          <p:cNvSpPr>
            <a:spLocks noChangeArrowheads="1"/>
          </p:cNvSpPr>
          <p:nvPr/>
        </p:nvSpPr>
        <p:spPr bwMode="auto">
          <a:xfrm>
            <a:off x="1791877" y="1802650"/>
            <a:ext cx="2422933" cy="561584"/>
          </a:xfrm>
          <a:prstGeom prst="roundRect">
            <a:avLst>
              <a:gd name="adj" fmla="val 12028"/>
            </a:avLst>
          </a:prstGeom>
          <a:solidFill>
            <a:schemeClr val="bg2"/>
          </a:solidFill>
          <a:ln w="9525" algn="ctr">
            <a:noFill/>
            <a:round/>
            <a:headEnd/>
            <a:tailEnd/>
          </a:ln>
        </p:spPr>
        <p:txBody>
          <a:bodyPr lIns="36000" tIns="36000" rIns="36000" bIns="0" anchor="t"/>
          <a:lstStyle/>
          <a:p>
            <a:r>
              <a:rPr lang="de-DE" sz="105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Projektetablierung</a:t>
            </a:r>
          </a:p>
          <a:p>
            <a:endParaRPr lang="de-DE" sz="105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9" name="Freeform 14"/>
          <p:cNvSpPr>
            <a:spLocks noChangeAspect="1"/>
          </p:cNvSpPr>
          <p:nvPr/>
        </p:nvSpPr>
        <p:spPr bwMode="auto">
          <a:xfrm rot="5400000">
            <a:off x="1427842" y="2158394"/>
            <a:ext cx="223674" cy="206725"/>
          </a:xfrm>
          <a:custGeom>
            <a:avLst/>
            <a:gdLst>
              <a:gd name="T0" fmla="*/ 87 w 2530"/>
              <a:gd name="T1" fmla="*/ 59 h 2216"/>
              <a:gd name="T2" fmla="*/ 8 w 2530"/>
              <a:gd name="T3" fmla="*/ 59 h 2216"/>
              <a:gd name="T4" fmla="*/ 0 w 2530"/>
              <a:gd name="T5" fmla="*/ 50 h 2216"/>
              <a:gd name="T6" fmla="*/ 8 w 2530"/>
              <a:gd name="T7" fmla="*/ 42 h 2216"/>
              <a:gd name="T8" fmla="*/ 8 w 2530"/>
              <a:gd name="T9" fmla="*/ 42 h 2216"/>
              <a:gd name="T10" fmla="*/ 86 w 2530"/>
              <a:gd name="T11" fmla="*/ 42 h 2216"/>
              <a:gd name="T12" fmla="*/ 60 w 2530"/>
              <a:gd name="T13" fmla="*/ 16 h 2216"/>
              <a:gd name="T14" fmla="*/ 61 w 2530"/>
              <a:gd name="T15" fmla="*/ 3 h 2216"/>
              <a:gd name="T16" fmla="*/ 73 w 2530"/>
              <a:gd name="T17" fmla="*/ 3 h 2216"/>
              <a:gd name="T18" fmla="*/ 73 w 2530"/>
              <a:gd name="T19" fmla="*/ 3 h 2216"/>
              <a:gd name="T20" fmla="*/ 113 w 2530"/>
              <a:gd name="T21" fmla="*/ 43 h 2216"/>
              <a:gd name="T22" fmla="*/ 113 w 2530"/>
              <a:gd name="T23" fmla="*/ 59 h 2216"/>
              <a:gd name="T24" fmla="*/ 72 w 2530"/>
              <a:gd name="T25" fmla="*/ 99 h 2216"/>
              <a:gd name="T26" fmla="*/ 60 w 2530"/>
              <a:gd name="T27" fmla="*/ 97 h 2216"/>
              <a:gd name="T28" fmla="*/ 60 w 2530"/>
              <a:gd name="T29" fmla="*/ 86 h 2216"/>
              <a:gd name="T30" fmla="*/ 60 w 2530"/>
              <a:gd name="T31" fmla="*/ 86 h 2216"/>
              <a:gd name="T32" fmla="*/ 87 w 2530"/>
              <a:gd name="T33" fmla="*/ 59 h 221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530"/>
              <a:gd name="T52" fmla="*/ 0 h 2216"/>
              <a:gd name="T53" fmla="*/ 2530 w 2530"/>
              <a:gd name="T54" fmla="*/ 2216 h 221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530" h="2216">
                <a:moveTo>
                  <a:pt x="1881" y="1271"/>
                </a:moveTo>
                <a:lnTo>
                  <a:pt x="175" y="1271"/>
                </a:lnTo>
                <a:cubicBezTo>
                  <a:pt x="75" y="1264"/>
                  <a:pt x="0" y="1177"/>
                  <a:pt x="7" y="1077"/>
                </a:cubicBezTo>
                <a:cubicBezTo>
                  <a:pt x="13" y="986"/>
                  <a:pt x="85" y="914"/>
                  <a:pt x="175" y="908"/>
                </a:cubicBezTo>
                <a:lnTo>
                  <a:pt x="1869" y="908"/>
                </a:lnTo>
                <a:lnTo>
                  <a:pt x="1300" y="340"/>
                </a:lnTo>
                <a:cubicBezTo>
                  <a:pt x="1230" y="256"/>
                  <a:pt x="1241" y="132"/>
                  <a:pt x="1324" y="61"/>
                </a:cubicBezTo>
                <a:cubicBezTo>
                  <a:pt x="1398" y="0"/>
                  <a:pt x="1505" y="0"/>
                  <a:pt x="1578" y="61"/>
                </a:cubicBezTo>
                <a:lnTo>
                  <a:pt x="2449" y="932"/>
                </a:lnTo>
                <a:cubicBezTo>
                  <a:pt x="2530" y="1031"/>
                  <a:pt x="2530" y="1173"/>
                  <a:pt x="2449" y="1271"/>
                </a:cubicBezTo>
                <a:lnTo>
                  <a:pt x="1566" y="2154"/>
                </a:lnTo>
                <a:cubicBezTo>
                  <a:pt x="1475" y="2216"/>
                  <a:pt x="1351" y="2193"/>
                  <a:pt x="1288" y="2102"/>
                </a:cubicBezTo>
                <a:cubicBezTo>
                  <a:pt x="1242" y="2033"/>
                  <a:pt x="1242" y="1944"/>
                  <a:pt x="1288" y="1876"/>
                </a:cubicBezTo>
                <a:lnTo>
                  <a:pt x="1881" y="1271"/>
                </a:lnTo>
                <a:close/>
              </a:path>
            </a:pathLst>
          </a:custGeom>
          <a:solidFill>
            <a:schemeClr val="tx2"/>
          </a:solidFill>
          <a:ln w="0">
            <a:noFill/>
            <a:round/>
            <a:headEnd/>
            <a:tailEnd/>
          </a:ln>
        </p:spPr>
        <p:txBody>
          <a:bodyPr rot="10800000" vert="eaVert"/>
          <a:lstStyle/>
          <a:p>
            <a:pPr>
              <a:spcBef>
                <a:spcPct val="50000"/>
              </a:spcBef>
            </a:pPr>
            <a:endParaRPr lang="en-GB" sz="105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0" name="AutoShape 4"/>
          <p:cNvSpPr>
            <a:spLocks noChangeArrowheads="1"/>
          </p:cNvSpPr>
          <p:nvPr/>
        </p:nvSpPr>
        <p:spPr bwMode="auto">
          <a:xfrm>
            <a:off x="4863714" y="1802650"/>
            <a:ext cx="2922999" cy="561584"/>
          </a:xfrm>
          <a:prstGeom prst="roundRect">
            <a:avLst>
              <a:gd name="adj" fmla="val 12028"/>
            </a:avLst>
          </a:prstGeom>
          <a:solidFill>
            <a:schemeClr val="bg1"/>
          </a:solidFill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 lIns="36000" tIns="36000" rIns="36000" bIns="0" anchor="t"/>
          <a:lstStyle/>
          <a:p>
            <a:r>
              <a:rPr lang="de-DE" sz="105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Projektfeinplanung und Initiierung eines interaktiven Prozesses</a:t>
            </a:r>
            <a:endParaRPr lang="de-DE" sz="105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1" name="AutoShape 6"/>
          <p:cNvSpPr>
            <a:spLocks noChangeArrowheads="1"/>
          </p:cNvSpPr>
          <p:nvPr/>
        </p:nvSpPr>
        <p:spPr bwMode="auto">
          <a:xfrm rot="5400000">
            <a:off x="4296570" y="1874488"/>
            <a:ext cx="479423" cy="357190"/>
          </a:xfrm>
          <a:prstGeom prst="triangle">
            <a:avLst>
              <a:gd name="adj" fmla="val 50000"/>
            </a:avLst>
          </a:prstGeom>
          <a:solidFill>
            <a:schemeClr val="tx2"/>
          </a:solidFill>
          <a:ln w="222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rot="10800000" vert="eaVert" wrap="none" anchor="ctr"/>
          <a:lstStyle/>
          <a:p>
            <a:pPr algn="ctr"/>
            <a:endParaRPr lang="en-US" sz="105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/>
          <p:cNvSpPr txBox="1"/>
          <p:nvPr/>
        </p:nvSpPr>
        <p:spPr bwMode="auto">
          <a:xfrm>
            <a:off x="642909" y="2500306"/>
            <a:ext cx="7902603" cy="3747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600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177800" indent="-177800">
              <a:lnSpc>
                <a:spcPct val="120000"/>
              </a:lnSpc>
              <a:spcAft>
                <a:spcPts val="600"/>
              </a:spcAft>
              <a:buClr>
                <a:srgbClr val="009DE0"/>
              </a:buClr>
              <a:buFont typeface="Verdana" pitchFamily="34" charset="0"/>
              <a:buChar char="●"/>
              <a:tabLst>
                <a:tab pos="180975" algn="l"/>
              </a:tabLst>
            </a:pPr>
            <a:r>
              <a:rPr lang="de-DE" sz="1600" dirty="0" smtClean="0">
                <a:solidFill>
                  <a:srgbClr val="000000"/>
                </a:solidFill>
              </a:rPr>
              <a:t>Auswertung relevanter Dokumente wie Richtlinien, Kabinettsvorlagen, EA-Handbuch etc. </a:t>
            </a:r>
          </a:p>
          <a:p>
            <a:pPr marL="177800" indent="-177800" eaLnBrk="0" hangingPunct="0">
              <a:lnSpc>
                <a:spcPct val="120000"/>
              </a:lnSpc>
              <a:spcAft>
                <a:spcPts val="600"/>
              </a:spcAft>
              <a:buClr>
                <a:srgbClr val="009DE0"/>
              </a:buClr>
              <a:buFont typeface="Verdana" pitchFamily="34" charset="0"/>
              <a:buChar char="●"/>
              <a:tabLst>
                <a:tab pos="180975" algn="l"/>
              </a:tabLst>
            </a:pPr>
            <a:r>
              <a:rPr lang="de-DE" sz="1600" dirty="0" err="1" smtClean="0">
                <a:solidFill>
                  <a:srgbClr val="000000"/>
                </a:solidFill>
              </a:rPr>
              <a:t>Explorative</a:t>
            </a:r>
            <a:r>
              <a:rPr lang="de-DE" sz="1600" dirty="0" smtClean="0">
                <a:solidFill>
                  <a:srgbClr val="000000"/>
                </a:solidFill>
              </a:rPr>
              <a:t> persönliche Interviews in Niedersachsen (MW, MI, EAs, NLT)</a:t>
            </a:r>
          </a:p>
          <a:p>
            <a:pPr marL="177800" indent="-177800" eaLnBrk="0" hangingPunct="0">
              <a:lnSpc>
                <a:spcPct val="120000"/>
              </a:lnSpc>
              <a:spcAft>
                <a:spcPts val="600"/>
              </a:spcAft>
              <a:buClr>
                <a:srgbClr val="009DE0"/>
              </a:buClr>
              <a:buFont typeface="Verdana" pitchFamily="34" charset="0"/>
              <a:buChar char="●"/>
              <a:tabLst>
                <a:tab pos="180975" algn="l"/>
              </a:tabLst>
            </a:pPr>
            <a:r>
              <a:rPr lang="de-DE" sz="1600" dirty="0" err="1" smtClean="0">
                <a:solidFill>
                  <a:srgbClr val="000000"/>
                </a:solidFill>
              </a:rPr>
              <a:t>Explorative</a:t>
            </a:r>
            <a:r>
              <a:rPr lang="de-DE" sz="1600" dirty="0" smtClean="0">
                <a:solidFill>
                  <a:srgbClr val="000000"/>
                </a:solidFill>
              </a:rPr>
              <a:t> Telefoninterviews mit weiteren Akteuren, z.B. </a:t>
            </a:r>
            <a:r>
              <a:rPr lang="de-DE" sz="1600" dirty="0" err="1" smtClean="0">
                <a:solidFill>
                  <a:srgbClr val="000000"/>
                </a:solidFill>
              </a:rPr>
              <a:t>BMWi</a:t>
            </a:r>
            <a:r>
              <a:rPr lang="de-DE" sz="1600" dirty="0" smtClean="0">
                <a:solidFill>
                  <a:srgbClr val="000000"/>
                </a:solidFill>
              </a:rPr>
              <a:t>, Kammern, etc.</a:t>
            </a:r>
          </a:p>
          <a:p>
            <a:pPr marL="177800" indent="-177800" eaLnBrk="0" hangingPunct="0">
              <a:lnSpc>
                <a:spcPct val="120000"/>
              </a:lnSpc>
              <a:spcAft>
                <a:spcPts val="600"/>
              </a:spcAft>
              <a:buClr>
                <a:srgbClr val="009DE0"/>
              </a:buClr>
              <a:buFont typeface="Verdana" pitchFamily="34" charset="0"/>
              <a:buChar char="●"/>
              <a:tabLst>
                <a:tab pos="180975" algn="l"/>
              </a:tabLst>
            </a:pPr>
            <a:r>
              <a:rPr lang="de-DE" sz="1600" dirty="0" smtClean="0">
                <a:solidFill>
                  <a:srgbClr val="000000"/>
                </a:solidFill>
              </a:rPr>
              <a:t>Auswertung bestehender Statistiken u.a. des statistischen Landesamtes (Kontextdatenanalyse)</a:t>
            </a:r>
          </a:p>
          <a:p>
            <a:pPr marL="177800" indent="-177800" eaLnBrk="0" hangingPunct="0">
              <a:lnSpc>
                <a:spcPct val="120000"/>
              </a:lnSpc>
              <a:spcAft>
                <a:spcPts val="600"/>
              </a:spcAft>
              <a:buClr>
                <a:srgbClr val="009DE0"/>
              </a:buClr>
              <a:buFont typeface="Verdana" pitchFamily="34" charset="0"/>
              <a:buChar char="●"/>
              <a:tabLst>
                <a:tab pos="180975" algn="l"/>
              </a:tabLst>
            </a:pPr>
            <a:r>
              <a:rPr lang="de-DE" sz="1600" dirty="0" smtClean="0">
                <a:solidFill>
                  <a:srgbClr val="000000"/>
                </a:solidFill>
              </a:rPr>
              <a:t>Auswertung vorliegender (</a:t>
            </a:r>
            <a:r>
              <a:rPr lang="de-DE" sz="1600" dirty="0" err="1" smtClean="0">
                <a:solidFill>
                  <a:srgbClr val="000000"/>
                </a:solidFill>
              </a:rPr>
              <a:t>Monitoring</a:t>
            </a:r>
            <a:r>
              <a:rPr lang="de-DE" sz="1600" dirty="0" smtClean="0">
                <a:solidFill>
                  <a:srgbClr val="000000"/>
                </a:solidFill>
              </a:rPr>
              <a:t>-)Daten</a:t>
            </a:r>
          </a:p>
          <a:p>
            <a:pPr marL="177800" indent="-177800" eaLnBrk="0" hangingPunct="0">
              <a:lnSpc>
                <a:spcPct val="120000"/>
              </a:lnSpc>
              <a:spcAft>
                <a:spcPts val="600"/>
              </a:spcAft>
              <a:buClr>
                <a:srgbClr val="009DE0"/>
              </a:buClr>
              <a:buFont typeface="Verdana" pitchFamily="34" charset="0"/>
              <a:buChar char="●"/>
              <a:tabLst>
                <a:tab pos="180975" algn="l"/>
              </a:tabLst>
            </a:pPr>
            <a:r>
              <a:rPr lang="de-DE" sz="1600" dirty="0" smtClean="0">
                <a:solidFill>
                  <a:srgbClr val="000000"/>
                </a:solidFill>
              </a:rPr>
              <a:t>Exemplarischer Bundesländervergleich</a:t>
            </a:r>
          </a:p>
          <a:p>
            <a:pPr marL="635000" lvl="1" indent="-177800" eaLnBrk="0" hangingPunct="0">
              <a:lnSpc>
                <a:spcPct val="120000"/>
              </a:lnSpc>
              <a:spcAft>
                <a:spcPts val="600"/>
              </a:spcAft>
              <a:buClr>
                <a:srgbClr val="009DE0"/>
              </a:buClr>
              <a:tabLst>
                <a:tab pos="180975" algn="l"/>
              </a:tabLst>
            </a:pPr>
            <a:r>
              <a:rPr lang="de-DE" sz="1600" i="1" dirty="0" smtClean="0">
                <a:solidFill>
                  <a:srgbClr val="000000"/>
                </a:solidFill>
                <a:sym typeface="Wingdings" pitchFamily="2" charset="2"/>
              </a:rPr>
              <a:t></a:t>
            </a:r>
            <a:r>
              <a:rPr lang="de-DE" sz="1600" i="1" dirty="0" smtClean="0">
                <a:solidFill>
                  <a:srgbClr val="000000"/>
                </a:solidFill>
              </a:rPr>
              <a:t> Zusammenfassung der bisherigen Ergebnisse (1. Zwischenbericht)</a:t>
            </a:r>
          </a:p>
          <a:p>
            <a:pPr marL="12700" marR="0" indent="-25400" algn="l" defTabSz="457200" rtl="0" eaLnBrk="0" fontAlgn="base" latinLnBrk="0" hangingPunct="0">
              <a:lnSpc>
                <a:spcPts val="2163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524406" y="6283325"/>
            <a:ext cx="360000" cy="15557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fld id="{31421AFA-3AE7-4CEA-BC9B-447859BED57B}" type="slidenum">
              <a:rPr lang="en-US"/>
              <a:pPr/>
              <a:t>9</a:t>
            </a:fld>
            <a:endParaRPr lang="en-US" dirty="0"/>
          </a:p>
        </p:txBody>
      </p:sp>
      <p:sp>
        <p:nvSpPr>
          <p:cNvPr id="14" name="Title 6"/>
          <p:cNvSpPr>
            <a:spLocks noGrp="1"/>
          </p:cNvSpPr>
          <p:nvPr>
            <p:ph type="title"/>
          </p:nvPr>
        </p:nvSpPr>
        <p:spPr>
          <a:xfrm>
            <a:off x="617538" y="452438"/>
            <a:ext cx="8526462" cy="1126171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1800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de-DE" dirty="0" smtClean="0"/>
              <a:t>Bestandsaufnahme dient einem Ersten Verständnis von Nutzung, Strukturen und Arbeitsweisen der EAS</a:t>
            </a:r>
            <a:endParaRPr lang="de-DE" dirty="0">
              <a:latin typeface="Verdana" pitchFamily="34" charset="0"/>
            </a:endParaRPr>
          </a:p>
        </p:txBody>
      </p:sp>
      <p:sp>
        <p:nvSpPr>
          <p:cNvPr id="22" name="bmkFld3AddDate"/>
          <p:cNvSpPr txBox="1">
            <a:spLocks noChangeArrowheads="1"/>
          </p:cNvSpPr>
          <p:nvPr/>
        </p:nvSpPr>
        <p:spPr bwMode="auto">
          <a:xfrm>
            <a:off x="4570413" y="61277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r>
              <a:rPr lang="da-DK" sz="800" cap="all" dirty="0" smtClean="0"/>
              <a:t>25.01.2011</a:t>
            </a:r>
          </a:p>
        </p:txBody>
      </p:sp>
      <p:sp>
        <p:nvSpPr>
          <p:cNvPr id="23" name="bmkFld3AddPresentationTitle"/>
          <p:cNvSpPr txBox="1">
            <a:spLocks noChangeArrowheads="1"/>
          </p:cNvSpPr>
          <p:nvPr/>
        </p:nvSpPr>
        <p:spPr bwMode="auto">
          <a:xfrm>
            <a:off x="4570413" y="6280150"/>
            <a:ext cx="3944937" cy="158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algn="r">
              <a:spcBef>
                <a:spcPct val="50000"/>
              </a:spcBef>
            </a:pPr>
            <a:r>
              <a:rPr lang="de-DE" sz="800" cap="all" baseline="0" dirty="0" smtClean="0"/>
              <a:t>Evaluation der Verortungsentscheidung der EA in </a:t>
            </a:r>
            <a:r>
              <a:rPr lang="de-DE" sz="800" cap="all" baseline="0" dirty="0" err="1" smtClean="0"/>
              <a:t>Nds</a:t>
            </a:r>
            <a:endParaRPr lang="da-DK" sz="800" cap="all" baseline="0" dirty="0"/>
          </a:p>
        </p:txBody>
      </p:sp>
      <p:sp>
        <p:nvSpPr>
          <p:cNvPr id="11" name="AutoShape 21"/>
          <p:cNvSpPr>
            <a:spLocks noChangeArrowheads="1"/>
          </p:cNvSpPr>
          <p:nvPr/>
        </p:nvSpPr>
        <p:spPr bwMode="auto">
          <a:xfrm>
            <a:off x="648869" y="1745956"/>
            <a:ext cx="994764" cy="278870"/>
          </a:xfrm>
          <a:prstGeom prst="roundRect">
            <a:avLst>
              <a:gd name="adj" fmla="val 12028"/>
            </a:avLst>
          </a:prstGeom>
          <a:solidFill>
            <a:schemeClr val="tx2"/>
          </a:solidFill>
          <a:ln w="9525" algn="ctr">
            <a:noFill/>
            <a:round/>
            <a:headEnd/>
            <a:tailEnd/>
          </a:ln>
        </p:spPr>
        <p:txBody>
          <a:bodyPr lIns="36000" tIns="36000" rIns="36000" bIns="0" anchor="ctr"/>
          <a:lstStyle/>
          <a:p>
            <a:r>
              <a:rPr lang="de-DE" sz="105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PHASE </a:t>
            </a:r>
            <a:r>
              <a:rPr lang="de-DE" sz="105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</a:t>
            </a:r>
            <a:endParaRPr lang="de-DE" sz="105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AutoShape 4"/>
          <p:cNvSpPr>
            <a:spLocks noChangeArrowheads="1"/>
          </p:cNvSpPr>
          <p:nvPr/>
        </p:nvSpPr>
        <p:spPr bwMode="auto">
          <a:xfrm>
            <a:off x="1791877" y="1745955"/>
            <a:ext cx="2422933" cy="602115"/>
          </a:xfrm>
          <a:prstGeom prst="roundRect">
            <a:avLst>
              <a:gd name="adj" fmla="val 12028"/>
            </a:avLst>
          </a:prstGeom>
          <a:solidFill>
            <a:schemeClr val="bg2"/>
          </a:solidFill>
          <a:ln w="9525" algn="ctr">
            <a:noFill/>
            <a:round/>
            <a:headEnd/>
            <a:tailEnd/>
          </a:ln>
        </p:spPr>
        <p:txBody>
          <a:bodyPr lIns="36000" tIns="36000" rIns="36000" bIns="0" anchor="t"/>
          <a:lstStyle/>
          <a:p>
            <a:r>
              <a:rPr lang="de-DE" sz="105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Bestandsaufnahme</a:t>
            </a:r>
            <a:endParaRPr lang="de-DE" sz="105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5" name="Freeform 14"/>
          <p:cNvSpPr>
            <a:spLocks noChangeAspect="1"/>
          </p:cNvSpPr>
          <p:nvPr/>
        </p:nvSpPr>
        <p:spPr bwMode="auto">
          <a:xfrm rot="5400000">
            <a:off x="1428145" y="2142533"/>
            <a:ext cx="223674" cy="206120"/>
          </a:xfrm>
          <a:custGeom>
            <a:avLst/>
            <a:gdLst>
              <a:gd name="T0" fmla="*/ 87 w 2530"/>
              <a:gd name="T1" fmla="*/ 59 h 2216"/>
              <a:gd name="T2" fmla="*/ 8 w 2530"/>
              <a:gd name="T3" fmla="*/ 59 h 2216"/>
              <a:gd name="T4" fmla="*/ 0 w 2530"/>
              <a:gd name="T5" fmla="*/ 50 h 2216"/>
              <a:gd name="T6" fmla="*/ 8 w 2530"/>
              <a:gd name="T7" fmla="*/ 42 h 2216"/>
              <a:gd name="T8" fmla="*/ 8 w 2530"/>
              <a:gd name="T9" fmla="*/ 42 h 2216"/>
              <a:gd name="T10" fmla="*/ 86 w 2530"/>
              <a:gd name="T11" fmla="*/ 42 h 2216"/>
              <a:gd name="T12" fmla="*/ 60 w 2530"/>
              <a:gd name="T13" fmla="*/ 16 h 2216"/>
              <a:gd name="T14" fmla="*/ 61 w 2530"/>
              <a:gd name="T15" fmla="*/ 3 h 2216"/>
              <a:gd name="T16" fmla="*/ 73 w 2530"/>
              <a:gd name="T17" fmla="*/ 3 h 2216"/>
              <a:gd name="T18" fmla="*/ 73 w 2530"/>
              <a:gd name="T19" fmla="*/ 3 h 2216"/>
              <a:gd name="T20" fmla="*/ 113 w 2530"/>
              <a:gd name="T21" fmla="*/ 43 h 2216"/>
              <a:gd name="T22" fmla="*/ 113 w 2530"/>
              <a:gd name="T23" fmla="*/ 59 h 2216"/>
              <a:gd name="T24" fmla="*/ 72 w 2530"/>
              <a:gd name="T25" fmla="*/ 99 h 2216"/>
              <a:gd name="T26" fmla="*/ 60 w 2530"/>
              <a:gd name="T27" fmla="*/ 97 h 2216"/>
              <a:gd name="T28" fmla="*/ 60 w 2530"/>
              <a:gd name="T29" fmla="*/ 86 h 2216"/>
              <a:gd name="T30" fmla="*/ 60 w 2530"/>
              <a:gd name="T31" fmla="*/ 86 h 2216"/>
              <a:gd name="T32" fmla="*/ 87 w 2530"/>
              <a:gd name="T33" fmla="*/ 59 h 221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530"/>
              <a:gd name="T52" fmla="*/ 0 h 2216"/>
              <a:gd name="T53" fmla="*/ 2530 w 2530"/>
              <a:gd name="T54" fmla="*/ 2216 h 221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530" h="2216">
                <a:moveTo>
                  <a:pt x="1881" y="1271"/>
                </a:moveTo>
                <a:lnTo>
                  <a:pt x="175" y="1271"/>
                </a:lnTo>
                <a:cubicBezTo>
                  <a:pt x="75" y="1264"/>
                  <a:pt x="0" y="1177"/>
                  <a:pt x="7" y="1077"/>
                </a:cubicBezTo>
                <a:cubicBezTo>
                  <a:pt x="13" y="986"/>
                  <a:pt x="85" y="914"/>
                  <a:pt x="175" y="908"/>
                </a:cubicBezTo>
                <a:lnTo>
                  <a:pt x="1869" y="908"/>
                </a:lnTo>
                <a:lnTo>
                  <a:pt x="1300" y="340"/>
                </a:lnTo>
                <a:cubicBezTo>
                  <a:pt x="1230" y="256"/>
                  <a:pt x="1241" y="132"/>
                  <a:pt x="1324" y="61"/>
                </a:cubicBezTo>
                <a:cubicBezTo>
                  <a:pt x="1398" y="0"/>
                  <a:pt x="1505" y="0"/>
                  <a:pt x="1578" y="61"/>
                </a:cubicBezTo>
                <a:lnTo>
                  <a:pt x="2449" y="932"/>
                </a:lnTo>
                <a:cubicBezTo>
                  <a:pt x="2530" y="1031"/>
                  <a:pt x="2530" y="1173"/>
                  <a:pt x="2449" y="1271"/>
                </a:cubicBezTo>
                <a:lnTo>
                  <a:pt x="1566" y="2154"/>
                </a:lnTo>
                <a:cubicBezTo>
                  <a:pt x="1475" y="2216"/>
                  <a:pt x="1351" y="2193"/>
                  <a:pt x="1288" y="2102"/>
                </a:cubicBezTo>
                <a:cubicBezTo>
                  <a:pt x="1242" y="2033"/>
                  <a:pt x="1242" y="1944"/>
                  <a:pt x="1288" y="1876"/>
                </a:cubicBezTo>
                <a:lnTo>
                  <a:pt x="1881" y="1271"/>
                </a:lnTo>
                <a:close/>
              </a:path>
            </a:pathLst>
          </a:custGeom>
          <a:solidFill>
            <a:schemeClr val="tx2"/>
          </a:solidFill>
          <a:ln w="0">
            <a:noFill/>
            <a:round/>
            <a:headEnd/>
            <a:tailEnd/>
          </a:ln>
        </p:spPr>
        <p:txBody>
          <a:bodyPr rot="10800000" vert="eaVert"/>
          <a:lstStyle/>
          <a:p>
            <a:pPr>
              <a:spcBef>
                <a:spcPct val="50000"/>
              </a:spcBef>
            </a:pPr>
            <a:endParaRPr lang="en-GB" sz="105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6" name="AutoShape 4"/>
          <p:cNvSpPr>
            <a:spLocks noChangeArrowheads="1"/>
          </p:cNvSpPr>
          <p:nvPr/>
        </p:nvSpPr>
        <p:spPr bwMode="auto">
          <a:xfrm>
            <a:off x="4863714" y="1745955"/>
            <a:ext cx="2922999" cy="602115"/>
          </a:xfrm>
          <a:prstGeom prst="roundRect">
            <a:avLst>
              <a:gd name="adj" fmla="val 12028"/>
            </a:avLst>
          </a:prstGeom>
          <a:solidFill>
            <a:schemeClr val="bg1"/>
          </a:solidFill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 lIns="36000" tIns="36000" rIns="36000" bIns="0" anchor="t"/>
          <a:lstStyle/>
          <a:p>
            <a:r>
              <a:rPr lang="de-DE" sz="105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Erstes </a:t>
            </a:r>
            <a:r>
              <a:rPr lang="de-DE" sz="1050" dirty="0" smtClean="0"/>
              <a:t>Verständnis von Nutzung, Strukturen und Arbeitsweisen der EA </a:t>
            </a:r>
            <a:r>
              <a:rPr lang="de-DE" sz="105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und  Entwicklung Analyseraster</a:t>
            </a:r>
            <a:endParaRPr lang="de-DE" sz="105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7" name="AutoShape 6"/>
          <p:cNvSpPr>
            <a:spLocks noChangeArrowheads="1"/>
          </p:cNvSpPr>
          <p:nvPr/>
        </p:nvSpPr>
        <p:spPr bwMode="auto">
          <a:xfrm rot="5400000">
            <a:off x="4296571" y="1858325"/>
            <a:ext cx="479423" cy="357190"/>
          </a:xfrm>
          <a:prstGeom prst="triangle">
            <a:avLst>
              <a:gd name="adj" fmla="val 50000"/>
            </a:avLst>
          </a:prstGeom>
          <a:solidFill>
            <a:schemeClr val="tx2"/>
          </a:solidFill>
          <a:ln w="222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rot="10800000" vert="eaVert" wrap="none" anchor="ctr"/>
          <a:lstStyle/>
          <a:p>
            <a:pPr algn="ctr"/>
            <a:endParaRPr lang="en-US" sz="105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 Ramboll template">
  <a:themeElements>
    <a:clrScheme name="Ramboll">
      <a:dk1>
        <a:srgbClr val="000000"/>
      </a:dk1>
      <a:lt1>
        <a:srgbClr val="FFFFFF"/>
      </a:lt1>
      <a:dk2>
        <a:srgbClr val="009DE0"/>
      </a:dk2>
      <a:lt2>
        <a:srgbClr val="797766"/>
      </a:lt2>
      <a:accent1>
        <a:srgbClr val="A7D3F5"/>
      </a:accent1>
      <a:accent2>
        <a:srgbClr val="5CA551"/>
      </a:accent2>
      <a:accent3>
        <a:srgbClr val="A1C23D"/>
      </a:accent3>
      <a:accent4>
        <a:srgbClr val="C40079"/>
      </a:accent4>
      <a:accent5>
        <a:srgbClr val="C63418"/>
      </a:accent5>
      <a:accent6>
        <a:srgbClr val="D0CFC5"/>
      </a:accent6>
      <a:hlink>
        <a:srgbClr val="009DE0"/>
      </a:hlink>
      <a:folHlink>
        <a:srgbClr val="9DD3F5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bg2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  <a:effectLst/>
      </a:spPr>
      <a:bodyPr vert="horz" wrap="square" lIns="36000" tIns="0" rIns="0" bIns="0" numCol="1" anchor="t" anchorCtr="0" compatLnSpc="1">
        <a:prstTxWarp prst="textNoShape">
          <a:avLst/>
        </a:prstTxWarp>
      </a:bodyPr>
      <a:lstStyle>
        <a:defPPr marL="12700" marR="0" indent="-25400" algn="l" defTabSz="457200" rtl="0" eaLnBrk="0" fontAlgn="base" latinLnBrk="0" hangingPunct="0">
          <a:lnSpc>
            <a:spcPts val="2163"/>
          </a:lnSpc>
          <a:spcBef>
            <a:spcPct val="0"/>
          </a:spcBef>
          <a:spcAft>
            <a:spcPts val="1500"/>
          </a:spcAft>
          <a:buClrTx/>
          <a:buSzTx/>
          <a:tabLst/>
          <a:defRPr kumimoji="0" sz="18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Verdana"/>
            <a:ea typeface="ＭＳ Ｐゴシック" pitchFamily="-111" charset="-128"/>
            <a:cs typeface="ＭＳ Ｐゴシック" pitchFamily="-111" charset="-128"/>
          </a:defRPr>
        </a:defPPr>
      </a:lstStyle>
    </a:txDef>
  </a:objectDefaults>
  <a:extraClrSchemeLst>
    <a:extraClrScheme>
      <a:clrScheme name="Ramboll 1">
        <a:dk1>
          <a:srgbClr val="000000"/>
        </a:dk1>
        <a:lt1>
          <a:srgbClr val="009DE0"/>
        </a:lt1>
        <a:dk2>
          <a:srgbClr val="797766"/>
        </a:dk2>
        <a:lt2>
          <a:srgbClr val="FFFFFF"/>
        </a:lt2>
        <a:accent1>
          <a:srgbClr val="9DD3F5"/>
        </a:accent1>
        <a:accent2>
          <a:srgbClr val="5CA551"/>
        </a:accent2>
        <a:accent3>
          <a:srgbClr val="AACCED"/>
        </a:accent3>
        <a:accent4>
          <a:srgbClr val="000000"/>
        </a:accent4>
        <a:accent5>
          <a:srgbClr val="CCE6F9"/>
        </a:accent5>
        <a:accent6>
          <a:srgbClr val="539549"/>
        </a:accent6>
        <a:hlink>
          <a:srgbClr val="009DE0"/>
        </a:hlink>
        <a:folHlink>
          <a:srgbClr val="7977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mboll 2">
        <a:dk1>
          <a:srgbClr val="000000"/>
        </a:dk1>
        <a:lt1>
          <a:srgbClr val="FFFFFF"/>
        </a:lt1>
        <a:dk2>
          <a:srgbClr val="009DE0"/>
        </a:dk2>
        <a:lt2>
          <a:srgbClr val="797766"/>
        </a:lt2>
        <a:accent1>
          <a:srgbClr val="9DD3F5"/>
        </a:accent1>
        <a:accent2>
          <a:srgbClr val="5CA551"/>
        </a:accent2>
        <a:accent3>
          <a:srgbClr val="FFFFFF"/>
        </a:accent3>
        <a:accent4>
          <a:srgbClr val="000000"/>
        </a:accent4>
        <a:accent5>
          <a:srgbClr val="CCE6F9"/>
        </a:accent5>
        <a:accent6>
          <a:srgbClr val="539549"/>
        </a:accent6>
        <a:hlink>
          <a:srgbClr val="009DE0"/>
        </a:hlink>
        <a:folHlink>
          <a:srgbClr val="7977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mboll 3">
        <a:dk1>
          <a:srgbClr val="000000"/>
        </a:dk1>
        <a:lt1>
          <a:srgbClr val="FFFFFF"/>
        </a:lt1>
        <a:dk2>
          <a:srgbClr val="009DE0"/>
        </a:dk2>
        <a:lt2>
          <a:srgbClr val="797766"/>
        </a:lt2>
        <a:accent1>
          <a:srgbClr val="D0D0C9"/>
        </a:accent1>
        <a:accent2>
          <a:srgbClr val="5CA551"/>
        </a:accent2>
        <a:accent3>
          <a:srgbClr val="FFFFFF"/>
        </a:accent3>
        <a:accent4>
          <a:srgbClr val="000000"/>
        </a:accent4>
        <a:accent5>
          <a:srgbClr val="E4E4E1"/>
        </a:accent5>
        <a:accent6>
          <a:srgbClr val="539549"/>
        </a:accent6>
        <a:hlink>
          <a:srgbClr val="009DE0"/>
        </a:hlink>
        <a:folHlink>
          <a:srgbClr val="9DD3F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2 Example slides_3">
  <a:themeElements>
    <a:clrScheme name="2 Example slides_3 2">
      <a:dk1>
        <a:srgbClr val="000000"/>
      </a:dk1>
      <a:lt1>
        <a:srgbClr val="FFFFFF"/>
      </a:lt1>
      <a:dk2>
        <a:srgbClr val="009DE0"/>
      </a:dk2>
      <a:lt2>
        <a:srgbClr val="797766"/>
      </a:lt2>
      <a:accent1>
        <a:srgbClr val="D0D0C9"/>
      </a:accent1>
      <a:accent2>
        <a:srgbClr val="5CA551"/>
      </a:accent2>
      <a:accent3>
        <a:srgbClr val="FFFFFF"/>
      </a:accent3>
      <a:accent4>
        <a:srgbClr val="000000"/>
      </a:accent4>
      <a:accent5>
        <a:srgbClr val="E4E4E1"/>
      </a:accent5>
      <a:accent6>
        <a:srgbClr val="539549"/>
      </a:accent6>
      <a:hlink>
        <a:srgbClr val="009DE0"/>
      </a:hlink>
      <a:folHlink>
        <a:srgbClr val="9DD3F5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2 Example slides_3 1">
        <a:dk1>
          <a:srgbClr val="000000"/>
        </a:dk1>
        <a:lt1>
          <a:srgbClr val="009DE0"/>
        </a:lt1>
        <a:dk2>
          <a:srgbClr val="797766"/>
        </a:dk2>
        <a:lt2>
          <a:srgbClr val="FFFFFF"/>
        </a:lt2>
        <a:accent1>
          <a:srgbClr val="9DD3F5"/>
        </a:accent1>
        <a:accent2>
          <a:srgbClr val="5CA551"/>
        </a:accent2>
        <a:accent3>
          <a:srgbClr val="AACCED"/>
        </a:accent3>
        <a:accent4>
          <a:srgbClr val="000000"/>
        </a:accent4>
        <a:accent5>
          <a:srgbClr val="CCE6F9"/>
        </a:accent5>
        <a:accent6>
          <a:srgbClr val="539549"/>
        </a:accent6>
        <a:hlink>
          <a:srgbClr val="009DE0"/>
        </a:hlink>
        <a:folHlink>
          <a:srgbClr val="7977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 Example slides_3 2">
        <a:dk1>
          <a:srgbClr val="000000"/>
        </a:dk1>
        <a:lt1>
          <a:srgbClr val="FFFFFF"/>
        </a:lt1>
        <a:dk2>
          <a:srgbClr val="009DE0"/>
        </a:dk2>
        <a:lt2>
          <a:srgbClr val="797766"/>
        </a:lt2>
        <a:accent1>
          <a:srgbClr val="D0D0C9"/>
        </a:accent1>
        <a:accent2>
          <a:srgbClr val="5CA551"/>
        </a:accent2>
        <a:accent3>
          <a:srgbClr val="FFFFFF"/>
        </a:accent3>
        <a:accent4>
          <a:srgbClr val="000000"/>
        </a:accent4>
        <a:accent5>
          <a:srgbClr val="E4E4E1"/>
        </a:accent5>
        <a:accent6>
          <a:srgbClr val="539549"/>
        </a:accent6>
        <a:hlink>
          <a:srgbClr val="009DE0"/>
        </a:hlink>
        <a:folHlink>
          <a:srgbClr val="9DD3F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1 Ramboll template">
  <a:themeElements>
    <a:clrScheme name="Ramboll">
      <a:dk1>
        <a:srgbClr val="000000"/>
      </a:dk1>
      <a:lt1>
        <a:srgbClr val="FFFFFF"/>
      </a:lt1>
      <a:dk2>
        <a:srgbClr val="009DE0"/>
      </a:dk2>
      <a:lt2>
        <a:srgbClr val="797766"/>
      </a:lt2>
      <a:accent1>
        <a:srgbClr val="A7D3F5"/>
      </a:accent1>
      <a:accent2>
        <a:srgbClr val="5CA551"/>
      </a:accent2>
      <a:accent3>
        <a:srgbClr val="A1C23D"/>
      </a:accent3>
      <a:accent4>
        <a:srgbClr val="C40079"/>
      </a:accent4>
      <a:accent5>
        <a:srgbClr val="C63418"/>
      </a:accent5>
      <a:accent6>
        <a:srgbClr val="D0CFC5"/>
      </a:accent6>
      <a:hlink>
        <a:srgbClr val="009DE0"/>
      </a:hlink>
      <a:folHlink>
        <a:srgbClr val="9DD3F5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bg2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  <a:effectLst/>
      </a:spPr>
      <a:bodyPr vert="horz" wrap="square" lIns="36000" tIns="0" rIns="0" bIns="0" numCol="1" anchor="t" anchorCtr="0" compatLnSpc="1">
        <a:prstTxWarp prst="textNoShape">
          <a:avLst/>
        </a:prstTxWarp>
      </a:bodyPr>
      <a:lstStyle>
        <a:defPPr marL="12700" marR="0" indent="-25400" algn="l" defTabSz="457200" rtl="0" eaLnBrk="0" fontAlgn="base" latinLnBrk="0" hangingPunct="0">
          <a:lnSpc>
            <a:spcPts val="2163"/>
          </a:lnSpc>
          <a:spcBef>
            <a:spcPct val="0"/>
          </a:spcBef>
          <a:spcAft>
            <a:spcPts val="1500"/>
          </a:spcAft>
          <a:buClrTx/>
          <a:buSzTx/>
          <a:tabLst/>
          <a:defRPr kumimoji="0" sz="18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Verdana"/>
            <a:ea typeface="ＭＳ Ｐゴシック" pitchFamily="-111" charset="-128"/>
            <a:cs typeface="ＭＳ Ｐゴシック" pitchFamily="-111" charset="-128"/>
          </a:defRPr>
        </a:defPPr>
      </a:lstStyle>
    </a:txDef>
  </a:objectDefaults>
  <a:extraClrSchemeLst>
    <a:extraClrScheme>
      <a:clrScheme name="Ramboll 1">
        <a:dk1>
          <a:srgbClr val="000000"/>
        </a:dk1>
        <a:lt1>
          <a:srgbClr val="009DE0"/>
        </a:lt1>
        <a:dk2>
          <a:srgbClr val="797766"/>
        </a:dk2>
        <a:lt2>
          <a:srgbClr val="FFFFFF"/>
        </a:lt2>
        <a:accent1>
          <a:srgbClr val="9DD3F5"/>
        </a:accent1>
        <a:accent2>
          <a:srgbClr val="5CA551"/>
        </a:accent2>
        <a:accent3>
          <a:srgbClr val="AACCED"/>
        </a:accent3>
        <a:accent4>
          <a:srgbClr val="000000"/>
        </a:accent4>
        <a:accent5>
          <a:srgbClr val="CCE6F9"/>
        </a:accent5>
        <a:accent6>
          <a:srgbClr val="539549"/>
        </a:accent6>
        <a:hlink>
          <a:srgbClr val="009DE0"/>
        </a:hlink>
        <a:folHlink>
          <a:srgbClr val="7977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mboll 2">
        <a:dk1>
          <a:srgbClr val="000000"/>
        </a:dk1>
        <a:lt1>
          <a:srgbClr val="FFFFFF"/>
        </a:lt1>
        <a:dk2>
          <a:srgbClr val="009DE0"/>
        </a:dk2>
        <a:lt2>
          <a:srgbClr val="797766"/>
        </a:lt2>
        <a:accent1>
          <a:srgbClr val="9DD3F5"/>
        </a:accent1>
        <a:accent2>
          <a:srgbClr val="5CA551"/>
        </a:accent2>
        <a:accent3>
          <a:srgbClr val="FFFFFF"/>
        </a:accent3>
        <a:accent4>
          <a:srgbClr val="000000"/>
        </a:accent4>
        <a:accent5>
          <a:srgbClr val="CCE6F9"/>
        </a:accent5>
        <a:accent6>
          <a:srgbClr val="539549"/>
        </a:accent6>
        <a:hlink>
          <a:srgbClr val="009DE0"/>
        </a:hlink>
        <a:folHlink>
          <a:srgbClr val="7977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mboll 3">
        <a:dk1>
          <a:srgbClr val="000000"/>
        </a:dk1>
        <a:lt1>
          <a:srgbClr val="FFFFFF"/>
        </a:lt1>
        <a:dk2>
          <a:srgbClr val="009DE0"/>
        </a:dk2>
        <a:lt2>
          <a:srgbClr val="797766"/>
        </a:lt2>
        <a:accent1>
          <a:srgbClr val="D0D0C9"/>
        </a:accent1>
        <a:accent2>
          <a:srgbClr val="5CA551"/>
        </a:accent2>
        <a:accent3>
          <a:srgbClr val="FFFFFF"/>
        </a:accent3>
        <a:accent4>
          <a:srgbClr val="000000"/>
        </a:accent4>
        <a:accent5>
          <a:srgbClr val="E4E4E1"/>
        </a:accent5>
        <a:accent6>
          <a:srgbClr val="539549"/>
        </a:accent6>
        <a:hlink>
          <a:srgbClr val="009DE0"/>
        </a:hlink>
        <a:folHlink>
          <a:srgbClr val="9DD3F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2 Example slides_3 2">
    <a:dk1>
      <a:srgbClr val="000000"/>
    </a:dk1>
    <a:lt1>
      <a:srgbClr val="FFFFFF"/>
    </a:lt1>
    <a:dk2>
      <a:srgbClr val="009DE0"/>
    </a:dk2>
    <a:lt2>
      <a:srgbClr val="797766"/>
    </a:lt2>
    <a:accent1>
      <a:srgbClr val="D0D0C9"/>
    </a:accent1>
    <a:accent2>
      <a:srgbClr val="5CA551"/>
    </a:accent2>
    <a:accent3>
      <a:srgbClr val="FFFFFF"/>
    </a:accent3>
    <a:accent4>
      <a:srgbClr val="000000"/>
    </a:accent4>
    <a:accent5>
      <a:srgbClr val="E4E4E1"/>
    </a:accent5>
    <a:accent6>
      <a:srgbClr val="539549"/>
    </a:accent6>
    <a:hlink>
      <a:srgbClr val="009DE0"/>
    </a:hlink>
    <a:folHlink>
      <a:srgbClr val="9DD3F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4073</TotalTime>
  <Words>1151</Words>
  <Application>Microsoft Office PowerPoint</Application>
  <PresentationFormat>On-screen Show (4:3)</PresentationFormat>
  <Paragraphs>218</Paragraphs>
  <Slides>19</Slides>
  <Notes>10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Slide Titles</vt:lpstr>
      </vt:variant>
      <vt:variant>
        <vt:i4>19</vt:i4>
      </vt:variant>
      <vt:variant>
        <vt:lpstr>Custom Shows</vt:lpstr>
      </vt:variant>
      <vt:variant>
        <vt:i4>1</vt:i4>
      </vt:variant>
    </vt:vector>
  </HeadingPairs>
  <TitlesOfParts>
    <vt:vector size="23" baseType="lpstr">
      <vt:lpstr>1 Ramboll template</vt:lpstr>
      <vt:lpstr>3_2 Example slides_3</vt:lpstr>
      <vt:lpstr>1_1 Ramboll template</vt:lpstr>
      <vt:lpstr>Niedersächsisches Ministerium für Wirtschaft, Arbeit und Verkehr</vt:lpstr>
      <vt:lpstr>AGENDA</vt:lpstr>
      <vt:lpstr>RAMBOLL MANAGEMENT CONSULTING</vt:lpstr>
      <vt:lpstr>Unsere Erfahrungen </vt:lpstr>
      <vt:lpstr>AGENDA</vt:lpstr>
      <vt:lpstr>Slide 6</vt:lpstr>
      <vt:lpstr>Slide 7</vt:lpstr>
      <vt:lpstr>DIE PROJEKTETABLIERUNG LEGT DIE GRUNDLAGE FÜR EINEN INTERAKTIVEN PROZESS</vt:lpstr>
      <vt:lpstr>Bestandsaufnahme dient einem Ersten Verständnis von Nutzung, Strukturen und Arbeitsweisen der EAS</vt:lpstr>
      <vt:lpstr>Datenerhebung erfolgt auf der Ebene der EA‘s und auf Kunden-/Unternehmensebene</vt:lpstr>
      <vt:lpstr>Datenauswertung sieht eine Auswertung der erhobenen Daten hinsichtlich Effektivität und Effizienz vor</vt:lpstr>
      <vt:lpstr>ENTWICKLUNG VON HANDLUNGSOPTIONEN: BEIBEHALTUNG DER BISHERIGEN STRUKTUR ODER ALTERNATIVE AUFGABENVERTEILUNGEN </vt:lpstr>
      <vt:lpstr>AGENDA</vt:lpstr>
      <vt:lpstr>ZEITPLAN</vt:lpstr>
      <vt:lpstr>AGENDA</vt:lpstr>
      <vt:lpstr>Wir bitten Sie darum jeden Monat Monitoring-Daten zu übermitteln</vt:lpstr>
      <vt:lpstr>AGENDA</vt:lpstr>
      <vt:lpstr>Fragen zur Diskussion</vt:lpstr>
      <vt:lpstr>Vielen Dank</vt:lpstr>
      <vt:lpstr>Angebotspräsentation</vt:lpstr>
    </vt:vector>
  </TitlesOfParts>
  <Company>skabelondesign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Paw Jeppesen</dc:creator>
  <cp:lastModifiedBy>Robert Kröber</cp:lastModifiedBy>
  <cp:revision>327</cp:revision>
  <dcterms:created xsi:type="dcterms:W3CDTF">2008-10-01T07:01:41Z</dcterms:created>
  <dcterms:modified xsi:type="dcterms:W3CDTF">2011-01-26T09:49:53Z</dcterms:modified>
</cp:coreProperties>
</file>